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56" r:id="rId2"/>
    <p:sldId id="257" r:id="rId3"/>
    <p:sldId id="260" r:id="rId4"/>
    <p:sldId id="258" r:id="rId5"/>
    <p:sldId id="259" r:id="rId6"/>
    <p:sldId id="263" r:id="rId7"/>
    <p:sldId id="261" r:id="rId8"/>
    <p:sldId id="262" r:id="rId9"/>
  </p:sldIdLst>
  <p:sldSz cx="9144000" cy="6858000" type="screen4x3"/>
  <p:notesSz cx="6858000" cy="9144000"/>
  <p:custDataLst>
    <p:tags r:id="rId10"/>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88" y="3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6559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095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45294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328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2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009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693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04572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94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horizontal linear log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iming>
    <p:tnLst>
      <p:par>
        <p:cTn id="1" dur="indefinite" restart="never" nodeType="tmRoot"/>
      </p:par>
    </p:tnLst>
  </p:timing>
  <p:txStyles>
    <p:titleStyle>
      <a:lvl1pPr algn="ctr" defTabSz="457200" rtl="0" eaLnBrk="1" fontAlgn="base" hangingPunct="1">
        <a:spcBef>
          <a:spcPct val="0"/>
        </a:spcBef>
        <a:spcAft>
          <a:spcPct val="0"/>
        </a:spcAft>
        <a:defRPr sz="4400" b="0" i="0" u="none"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40360"/>
            <a:ext cx="8839200" cy="4800600"/>
          </a:xfrm>
          <a:prstGeom prst="rect">
            <a:avLst/>
          </a:prstGeom>
          <a:noFill/>
          <a:ln w="285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a:solidFill>
                  <a:srgbClr val="990033"/>
                </a:solidFill>
              </a:ln>
              <a:solidFill>
                <a:srgbClr val="C0000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67480" y="3342064"/>
            <a:ext cx="1524000" cy="1509335"/>
          </a:xfrm>
          <a:prstGeom prst="rect">
            <a:avLst/>
          </a:prstGeom>
        </p:spPr>
      </p:pic>
      <p:sp>
        <p:nvSpPr>
          <p:cNvPr id="2" name="Rectangle 1"/>
          <p:cNvSpPr/>
          <p:nvPr/>
        </p:nvSpPr>
        <p:spPr>
          <a:xfrm>
            <a:off x="711200" y="523855"/>
            <a:ext cx="7726680" cy="1200329"/>
          </a:xfrm>
          <a:prstGeom prst="rect">
            <a:avLst/>
          </a:prstGeom>
        </p:spPr>
        <p:txBody>
          <a:bodyPr wrap="square">
            <a:spAutoFit/>
          </a:bodyPr>
          <a:lstStyle/>
          <a:p>
            <a:pPr marL="0" marR="0" indent="0" algn="ctr">
              <a:spcBef>
                <a:spcPts val="0"/>
              </a:spcBef>
              <a:spcAft>
                <a:spcPts val="0"/>
              </a:spcAft>
            </a:pPr>
            <a:r>
              <a:rPr lang="en-CA" sz="2400" b="1" dirty="0" smtClean="0">
                <a:effectLst/>
                <a:latin typeface="Times New Roman" panose="02020603050405020304" pitchFamily="18" charset="0"/>
                <a:ea typeface="Times New Roman" panose="02020603050405020304" pitchFamily="18" charset="0"/>
              </a:rPr>
              <a:t>Regional Workshops: </a:t>
            </a:r>
          </a:p>
          <a:p>
            <a:pPr marL="0" marR="0" indent="0" algn="ctr">
              <a:spcBef>
                <a:spcPts val="0"/>
              </a:spcBef>
              <a:spcAft>
                <a:spcPts val="0"/>
              </a:spcAft>
            </a:pPr>
            <a:r>
              <a:rPr lang="en-CA" sz="2400" b="1" dirty="0" smtClean="0">
                <a:effectLst/>
                <a:latin typeface="Times New Roman" panose="02020603050405020304" pitchFamily="18" charset="0"/>
                <a:ea typeface="Times New Roman" panose="02020603050405020304" pitchFamily="18" charset="0"/>
              </a:rPr>
              <a:t>Collaborative Professional Development for </a:t>
            </a:r>
          </a:p>
          <a:p>
            <a:pPr marL="0" marR="0" indent="0" algn="ctr">
              <a:spcBef>
                <a:spcPts val="0"/>
              </a:spcBef>
              <a:spcAft>
                <a:spcPts val="0"/>
              </a:spcAft>
            </a:pPr>
            <a:r>
              <a:rPr lang="en-CA" sz="2400" b="1" dirty="0" smtClean="0">
                <a:effectLst/>
                <a:latin typeface="Times New Roman" panose="02020603050405020304" pitchFamily="18" charset="0"/>
                <a:ea typeface="Times New Roman" panose="02020603050405020304" pitchFamily="18" charset="0"/>
              </a:rPr>
              <a:t>In-Service Librarians in South Carolina, USA</a:t>
            </a:r>
            <a:endParaRPr lang="en-US" sz="2000" b="1" dirty="0">
              <a:effectLst/>
              <a:latin typeface="Times New Roman" panose="02020603050405020304" pitchFamily="18" charset="0"/>
              <a:ea typeface="PMingLiU"/>
            </a:endParaRPr>
          </a:p>
        </p:txBody>
      </p:sp>
      <p:sp>
        <p:nvSpPr>
          <p:cNvPr id="5" name="Rectangle 4"/>
          <p:cNvSpPr/>
          <p:nvPr/>
        </p:nvSpPr>
        <p:spPr>
          <a:xfrm>
            <a:off x="3820160" y="5675590"/>
            <a:ext cx="4572000" cy="923330"/>
          </a:xfrm>
          <a:prstGeom prst="rect">
            <a:avLst/>
          </a:prstGeom>
        </p:spPr>
        <p:txBody>
          <a:bodyPr>
            <a:spAutoFit/>
          </a:bodyPr>
          <a:lstStyle/>
          <a:p>
            <a:pPr algn="ctr"/>
            <a:r>
              <a:rPr lang="en-US" altLang="en-US" sz="1800" b="1" dirty="0" smtClean="0"/>
              <a:t>Dr. Karen Gavigan</a:t>
            </a:r>
          </a:p>
          <a:p>
            <a:pPr algn="ctr"/>
            <a:r>
              <a:rPr lang="en-US" altLang="en-US" sz="1800" b="1" dirty="0" smtClean="0"/>
              <a:t>School of Library and Information Science</a:t>
            </a:r>
          </a:p>
          <a:p>
            <a:pPr algn="ctr"/>
            <a:r>
              <a:rPr lang="en-US" altLang="en-US" sz="1800" b="1" dirty="0" smtClean="0"/>
              <a:t>University of South Carolina, USA</a:t>
            </a:r>
            <a:endParaRPr lang="en-US" altLang="en-US" sz="1800" b="1" dirty="0"/>
          </a:p>
        </p:txBody>
      </p:sp>
      <p:sp>
        <p:nvSpPr>
          <p:cNvPr id="6" name="Rectangle 5"/>
          <p:cNvSpPr/>
          <p:nvPr/>
        </p:nvSpPr>
        <p:spPr>
          <a:xfrm>
            <a:off x="439420" y="2096730"/>
            <a:ext cx="8265160" cy="738664"/>
          </a:xfrm>
          <a:prstGeom prst="rect">
            <a:avLst/>
          </a:prstGeom>
        </p:spPr>
        <p:txBody>
          <a:bodyPr wrap="square">
            <a:spAutoFit/>
          </a:bodyPr>
          <a:lstStyle/>
          <a:p>
            <a:pPr algn="ctr"/>
            <a:r>
              <a:rPr lang="en-GB" sz="2100" b="1" spc="-15" dirty="0" smtClean="0">
                <a:effectLst/>
                <a:latin typeface="Arial" panose="020B0604020202020204" pitchFamily="34" charset="0"/>
                <a:ea typeface="Calibri" panose="020F0502020204030204" pitchFamily="34" charset="0"/>
              </a:rPr>
              <a:t>From the book, </a:t>
            </a:r>
          </a:p>
          <a:p>
            <a:pPr algn="ctr"/>
            <a:r>
              <a:rPr lang="en-GB" sz="2100" b="1" i="1" spc="-15" dirty="0" smtClean="0">
                <a:effectLst/>
                <a:latin typeface="Arial" panose="020B0604020202020204" pitchFamily="34" charset="0"/>
                <a:ea typeface="Calibri" panose="020F0502020204030204" pitchFamily="34" charset="0"/>
              </a:rPr>
              <a:t>Global Action on School Library Education and Training</a:t>
            </a:r>
            <a:endParaRPr lang="en-US" sz="21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 y="1920240"/>
            <a:ext cx="7950200" cy="3046988"/>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CA" sz="3200" dirty="0" smtClean="0">
                <a:latin typeface="+mn-lt"/>
                <a:ea typeface="PMingLiU"/>
              </a:rPr>
              <a:t>Day-long workshops cond</a:t>
            </a:r>
            <a:r>
              <a:rPr lang="en-CA" sz="3200" dirty="0" smtClean="0">
                <a:effectLst/>
                <a:latin typeface="+mn-lt"/>
                <a:ea typeface="PMingLiU"/>
              </a:rPr>
              <a:t>ucted for South Carolina school librarians since 2016</a:t>
            </a:r>
            <a:endParaRPr lang="en-CA" sz="3200" dirty="0">
              <a:latin typeface="+mn-lt"/>
              <a:ea typeface="PMingLiU"/>
            </a:endParaRPr>
          </a:p>
          <a:p>
            <a:pPr marL="285750" indent="-285750">
              <a:spcBef>
                <a:spcPts val="0"/>
              </a:spcBef>
              <a:spcAft>
                <a:spcPts val="0"/>
              </a:spcAft>
              <a:buFont typeface="Arial" panose="020B0604020202020204" pitchFamily="34" charset="0"/>
              <a:buChar char="•"/>
            </a:pPr>
            <a:r>
              <a:rPr lang="en-CA" sz="3200" dirty="0" smtClean="0">
                <a:effectLst/>
                <a:latin typeface="+mn-lt"/>
                <a:ea typeface="PMingLiU"/>
              </a:rPr>
              <a:t>Conducted in four locations around the state – four regions of South Carolina</a:t>
            </a:r>
          </a:p>
          <a:p>
            <a:pPr marL="285750" indent="-285750">
              <a:spcBef>
                <a:spcPts val="0"/>
              </a:spcBef>
              <a:spcAft>
                <a:spcPts val="0"/>
              </a:spcAft>
              <a:buFont typeface="Arial" panose="020B0604020202020204" pitchFamily="34" charset="0"/>
              <a:buChar char="•"/>
            </a:pPr>
            <a:r>
              <a:rPr lang="en-CA" sz="3200" dirty="0" smtClean="0">
                <a:latin typeface="+mn-lt"/>
                <a:ea typeface="PMingLiU"/>
              </a:rPr>
              <a:t>Fr</a:t>
            </a:r>
            <a:r>
              <a:rPr lang="en-CA" sz="3200" dirty="0" smtClean="0">
                <a:effectLst/>
                <a:latin typeface="+mn-lt"/>
                <a:ea typeface="PMingLiU"/>
              </a:rPr>
              <a:t>ee to participants</a:t>
            </a:r>
          </a:p>
          <a:p>
            <a:pPr marL="0" marR="0" indent="360045" algn="just">
              <a:spcBef>
                <a:spcPts val="0"/>
              </a:spcBef>
              <a:spcAft>
                <a:spcPts val="0"/>
              </a:spcAft>
            </a:pPr>
            <a:r>
              <a:rPr lang="en-CA" sz="1400" dirty="0" smtClean="0">
                <a:effectLst/>
                <a:latin typeface="+mn-lt"/>
                <a:ea typeface="Times New Roman" panose="02020603050405020304" pitchFamily="18" charset="0"/>
                <a:cs typeface="Times New Roman" panose="02020603050405020304" pitchFamily="18" charset="0"/>
              </a:rPr>
              <a:t> </a:t>
            </a:r>
            <a:endParaRPr lang="en-US" sz="1800" dirty="0" smtClean="0">
              <a:effectLst/>
              <a:latin typeface="+mn-lt"/>
              <a:ea typeface="PMingLiU"/>
            </a:endParaRPr>
          </a:p>
          <a:p>
            <a:pPr marL="0" marR="0" indent="0" algn="just">
              <a:spcBef>
                <a:spcPts val="0"/>
              </a:spcBef>
              <a:spcAft>
                <a:spcPts val="0"/>
              </a:spcAft>
            </a:pPr>
            <a:r>
              <a:rPr lang="de-DE" sz="1800" dirty="0" smtClean="0">
                <a:solidFill>
                  <a:srgbClr val="FF0000"/>
                </a:solidFill>
                <a:effectLst/>
                <a:latin typeface="Times New Roman" panose="02020603050405020304" pitchFamily="18" charset="0"/>
                <a:ea typeface="PMingLiU"/>
              </a:rPr>
              <a:t> </a:t>
            </a:r>
            <a:endParaRPr lang="en-US" sz="1800" dirty="0">
              <a:effectLst/>
              <a:latin typeface="Times New Roman" panose="02020603050405020304" pitchFamily="18" charset="0"/>
              <a:ea typeface="PMingLiU"/>
            </a:endParaRP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b="1" dirty="0" smtClean="0"/>
              <a:t>What Are Regional Workshops?</a:t>
            </a:r>
            <a:endParaRPr lang="en-US" b="1" dirty="0"/>
          </a:p>
        </p:txBody>
      </p:sp>
      <p:pic>
        <p:nvPicPr>
          <p:cNvPr id="5" name="Picture 4" descr="Workshoponderwijs Jaar 3 - Workshoponderwij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240" y="4228722"/>
            <a:ext cx="1850390" cy="1850390"/>
          </a:xfrm>
          <a:prstGeom prst="rect">
            <a:avLst/>
          </a:prstGeom>
        </p:spPr>
      </p:pic>
    </p:spTree>
    <p:extLst>
      <p:ext uri="{BB962C8B-B14F-4D97-AF65-F5344CB8AC3E}">
        <p14:creationId xmlns:p14="http://schemas.microsoft.com/office/powerpoint/2010/main" val="221624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3143" y="187960"/>
            <a:ext cx="4329416" cy="6110190"/>
          </a:xfrm>
          <a:prstGeom prst="rect">
            <a:avLst/>
          </a:prstGeom>
        </p:spPr>
      </p:pic>
      <p:sp>
        <p:nvSpPr>
          <p:cNvPr id="6" name="Rectangle 5"/>
          <p:cNvSpPr/>
          <p:nvPr/>
        </p:nvSpPr>
        <p:spPr>
          <a:xfrm>
            <a:off x="243840" y="497840"/>
            <a:ext cx="3352800" cy="4801314"/>
          </a:xfrm>
          <a:prstGeom prst="rect">
            <a:avLst/>
          </a:prstGeom>
        </p:spPr>
        <p:txBody>
          <a:bodyPr wrap="square">
            <a:spAutoFit/>
          </a:bodyPr>
          <a:lstStyle/>
          <a:p>
            <a:pPr algn="ctr"/>
            <a:r>
              <a:rPr lang="en-CA" sz="2400" b="1" dirty="0" smtClean="0">
                <a:ea typeface="PMingLiU"/>
              </a:rPr>
              <a:t>Workshop Partners</a:t>
            </a:r>
          </a:p>
          <a:p>
            <a:endParaRPr lang="en-CA" dirty="0" smtClean="0">
              <a:ea typeface="PMingLiU"/>
            </a:endParaRPr>
          </a:p>
          <a:p>
            <a:pPr marL="285750" indent="-285750">
              <a:buFont typeface="Arial" panose="020B0604020202020204" pitchFamily="34" charset="0"/>
              <a:buChar char="•"/>
            </a:pPr>
            <a:r>
              <a:rPr lang="en-CA" sz="2200" dirty="0" smtClean="0">
                <a:ea typeface="PMingLiU"/>
              </a:rPr>
              <a:t>School of Library and Information Science (SLIS) -  University of South Carolina (USC)</a:t>
            </a:r>
          </a:p>
          <a:p>
            <a:pPr marL="285750" indent="-285750">
              <a:buFont typeface="Arial" panose="020B0604020202020204" pitchFamily="34" charset="0"/>
              <a:buChar char="•"/>
            </a:pPr>
            <a:r>
              <a:rPr lang="en-CA" sz="2200" dirty="0" smtClean="0">
                <a:ea typeface="PMingLiU"/>
              </a:rPr>
              <a:t>South Carolina Department of Education (DOE)</a:t>
            </a:r>
          </a:p>
          <a:p>
            <a:pPr marL="285750" indent="-285750">
              <a:buFont typeface="Arial" panose="020B0604020202020204" pitchFamily="34" charset="0"/>
              <a:buChar char="•"/>
            </a:pPr>
            <a:r>
              <a:rPr lang="en-CA" sz="2200" dirty="0" smtClean="0">
                <a:ea typeface="PMingLiU"/>
              </a:rPr>
              <a:t> South Carolina Association of School Librarians (SCASL)</a:t>
            </a:r>
          </a:p>
          <a:p>
            <a:pPr marL="285750" indent="-285750">
              <a:buFont typeface="Arial" panose="020B0604020202020204" pitchFamily="34" charset="0"/>
              <a:buChar char="•"/>
            </a:pPr>
            <a:r>
              <a:rPr lang="en-CA" sz="2200" dirty="0" smtClean="0">
                <a:ea typeface="PMingLiU"/>
              </a:rPr>
              <a:t>Follett School Library Solutions</a:t>
            </a:r>
            <a:endParaRPr lang="en-US" sz="2200" dirty="0"/>
          </a:p>
        </p:txBody>
      </p:sp>
    </p:spTree>
    <p:extLst>
      <p:ext uri="{BB962C8B-B14F-4D97-AF65-F5344CB8AC3E}">
        <p14:creationId xmlns:p14="http://schemas.microsoft.com/office/powerpoint/2010/main" val="252330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Content Covered</a:t>
            </a:r>
            <a:endParaRPr lang="en-US" b="1" dirty="0"/>
          </a:p>
        </p:txBody>
      </p:sp>
      <p:sp>
        <p:nvSpPr>
          <p:cNvPr id="4" name="Content Placeholder 3"/>
          <p:cNvSpPr>
            <a:spLocks noGrp="1"/>
          </p:cNvSpPr>
          <p:nvPr>
            <p:ph idx="1"/>
          </p:nvPr>
        </p:nvSpPr>
        <p:spPr>
          <a:xfrm>
            <a:off x="167640" y="1320800"/>
            <a:ext cx="8808720" cy="4184319"/>
          </a:xfrm>
        </p:spPr>
        <p:txBody>
          <a:bodyPr/>
          <a:lstStyle/>
          <a:p>
            <a:r>
              <a:rPr lang="en-CA" sz="2600" dirty="0">
                <a:ea typeface="PMingLiU"/>
              </a:rPr>
              <a:t>I</a:t>
            </a:r>
            <a:r>
              <a:rPr lang="en-CA" sz="2600" dirty="0" smtClean="0">
                <a:ea typeface="PMingLiU"/>
              </a:rPr>
              <a:t>nformation / updates from the SC DOE about new statewide initiatives, such as Read 2 Succeed</a:t>
            </a:r>
          </a:p>
          <a:p>
            <a:r>
              <a:rPr lang="en-CA" sz="2600" dirty="0" smtClean="0">
                <a:ea typeface="PMingLiU"/>
              </a:rPr>
              <a:t>Reports from SCASL and SLIS</a:t>
            </a:r>
          </a:p>
          <a:p>
            <a:r>
              <a:rPr lang="en-CA" sz="2600" dirty="0" smtClean="0">
                <a:ea typeface="PMingLiU"/>
              </a:rPr>
              <a:t>Breakout sessions on topics such as:</a:t>
            </a:r>
          </a:p>
          <a:p>
            <a:pPr lvl="1"/>
            <a:r>
              <a:rPr lang="en-CA" sz="1800" dirty="0" smtClean="0">
                <a:ea typeface="PMingLiU"/>
              </a:rPr>
              <a:t>New American Association of School Librarians’ Standards</a:t>
            </a:r>
          </a:p>
          <a:p>
            <a:pPr lvl="1"/>
            <a:r>
              <a:rPr lang="en-CA" sz="1800" dirty="0" smtClean="0">
                <a:ea typeface="PMingLiU"/>
              </a:rPr>
              <a:t>Facilities - Makerspaces / </a:t>
            </a:r>
            <a:r>
              <a:rPr lang="en-CA" sz="1800" dirty="0" smtClean="0">
                <a:ea typeface="PMingLiU"/>
              </a:rPr>
              <a:t>Learning Commons</a:t>
            </a:r>
            <a:endParaRPr lang="en-CA" sz="1800" dirty="0" smtClean="0">
              <a:ea typeface="PMingLiU"/>
            </a:endParaRPr>
          </a:p>
          <a:p>
            <a:pPr lvl="1"/>
            <a:r>
              <a:rPr lang="en-CA" sz="1800" dirty="0" smtClean="0">
                <a:ea typeface="PMingLiU"/>
              </a:rPr>
              <a:t>Using Graphic Novels across the Curriculum</a:t>
            </a:r>
          </a:p>
          <a:p>
            <a:pPr lvl="1"/>
            <a:r>
              <a:rPr lang="en-CA" sz="1800" dirty="0" smtClean="0">
                <a:ea typeface="PMingLiU"/>
              </a:rPr>
              <a:t>STEM Resources</a:t>
            </a:r>
          </a:p>
          <a:p>
            <a:pPr lvl="1"/>
            <a:r>
              <a:rPr lang="en-CA" sz="1800" dirty="0" smtClean="0">
                <a:ea typeface="PMingLiU"/>
              </a:rPr>
              <a:t>Best Websites for Teaching and Learning</a:t>
            </a:r>
          </a:p>
          <a:p>
            <a:pPr lvl="1"/>
            <a:r>
              <a:rPr lang="en-CA" sz="1800" dirty="0" smtClean="0">
                <a:ea typeface="PMingLiU"/>
              </a:rPr>
              <a:t>Building Collaborations Between School &amp; Public Libraries</a:t>
            </a:r>
          </a:p>
          <a:p>
            <a:pPr lvl="1"/>
            <a:r>
              <a:rPr lang="en-CA" sz="1800" dirty="0" smtClean="0">
                <a:ea typeface="PMingLiU"/>
              </a:rPr>
              <a:t>Advocacy</a:t>
            </a:r>
          </a:p>
          <a:p>
            <a:pPr lvl="1"/>
            <a:r>
              <a:rPr lang="en-CA" sz="1800" dirty="0" smtClean="0">
                <a:ea typeface="PMingLiU"/>
              </a:rPr>
              <a:t>The “Write” Stuff for School Librarians</a:t>
            </a:r>
          </a:p>
          <a:p>
            <a:pPr lvl="1"/>
            <a:endParaRPr lang="en-US" dirty="0" smtClean="0">
              <a:ea typeface="PMingLiU"/>
            </a:endParaRPr>
          </a:p>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429" y="2873409"/>
            <a:ext cx="1386371" cy="1982351"/>
          </a:xfrm>
          <a:prstGeom prst="rect">
            <a:avLst/>
          </a:prstGeom>
        </p:spPr>
      </p:pic>
    </p:spTree>
    <p:extLst>
      <p:ext uri="{BB962C8B-B14F-4D97-AF65-F5344CB8AC3E}">
        <p14:creationId xmlns:p14="http://schemas.microsoft.com/office/powerpoint/2010/main" val="3326735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Benefits for Partners and Participants</a:t>
            </a:r>
            <a:endParaRPr lang="en-US" b="1" dirty="0"/>
          </a:p>
        </p:txBody>
      </p:sp>
      <p:sp>
        <p:nvSpPr>
          <p:cNvPr id="5" name="Text Placeholder 4"/>
          <p:cNvSpPr>
            <a:spLocks noGrp="1"/>
          </p:cNvSpPr>
          <p:nvPr>
            <p:ph type="body" idx="1"/>
          </p:nvPr>
        </p:nvSpPr>
        <p:spPr/>
        <p:txBody>
          <a:bodyPr/>
          <a:lstStyle/>
          <a:p>
            <a:pPr algn="ctr"/>
            <a:r>
              <a:rPr lang="en-US" dirty="0" smtClean="0"/>
              <a:t>Partners</a:t>
            </a:r>
            <a:endParaRPr lang="en-US" dirty="0"/>
          </a:p>
        </p:txBody>
      </p:sp>
      <p:sp>
        <p:nvSpPr>
          <p:cNvPr id="6" name="Content Placeholder 5"/>
          <p:cNvSpPr>
            <a:spLocks noGrp="1"/>
          </p:cNvSpPr>
          <p:nvPr>
            <p:ph sz="half" idx="2"/>
          </p:nvPr>
        </p:nvSpPr>
        <p:spPr/>
        <p:txBody>
          <a:bodyPr/>
          <a:lstStyle/>
          <a:p>
            <a:r>
              <a:rPr lang="it-IT" sz="1800" dirty="0" smtClean="0"/>
              <a:t>Helps SLIS </a:t>
            </a:r>
            <a:r>
              <a:rPr lang="it-IT" sz="1800" dirty="0"/>
              <a:t>develop a stronger presence in the </a:t>
            </a:r>
            <a:r>
              <a:rPr lang="it-IT" sz="1800" dirty="0" smtClean="0"/>
              <a:t>state / enhanced </a:t>
            </a:r>
            <a:r>
              <a:rPr lang="it-IT" sz="1800" dirty="0"/>
              <a:t>relations with USC alumni </a:t>
            </a:r>
            <a:r>
              <a:rPr lang="it-IT" sz="1800" dirty="0" smtClean="0"/>
              <a:t>statewide</a:t>
            </a:r>
          </a:p>
          <a:p>
            <a:r>
              <a:rPr lang="it-IT" sz="1800" dirty="0" smtClean="0"/>
              <a:t>Provides the SC Department of Education with personal contact in the field while providing the latest news / intiatives </a:t>
            </a:r>
          </a:p>
          <a:p>
            <a:r>
              <a:rPr lang="it-IT" sz="1800" dirty="0" smtClean="0"/>
              <a:t>Helps SCASL increase membership / network with current members</a:t>
            </a:r>
          </a:p>
          <a:p>
            <a:r>
              <a:rPr lang="it-IT" sz="1800" dirty="0" smtClean="0"/>
              <a:t>Follett – builds their relationships with customers</a:t>
            </a:r>
          </a:p>
          <a:p>
            <a:endParaRPr lang="en-US" sz="1800" dirty="0"/>
          </a:p>
        </p:txBody>
      </p:sp>
      <p:sp>
        <p:nvSpPr>
          <p:cNvPr id="7" name="Text Placeholder 6"/>
          <p:cNvSpPr>
            <a:spLocks noGrp="1"/>
          </p:cNvSpPr>
          <p:nvPr>
            <p:ph type="body" sz="quarter" idx="3"/>
          </p:nvPr>
        </p:nvSpPr>
        <p:spPr/>
        <p:txBody>
          <a:bodyPr/>
          <a:lstStyle/>
          <a:p>
            <a:pPr algn="ctr"/>
            <a:r>
              <a:rPr lang="en-US" dirty="0" smtClean="0"/>
              <a:t>Participants</a:t>
            </a:r>
            <a:endParaRPr lang="en-US" dirty="0"/>
          </a:p>
        </p:txBody>
      </p:sp>
      <p:sp>
        <p:nvSpPr>
          <p:cNvPr id="8" name="Content Placeholder 7"/>
          <p:cNvSpPr>
            <a:spLocks noGrp="1"/>
          </p:cNvSpPr>
          <p:nvPr>
            <p:ph sz="quarter" idx="4"/>
          </p:nvPr>
        </p:nvSpPr>
        <p:spPr/>
        <p:txBody>
          <a:bodyPr/>
          <a:lstStyle/>
          <a:p>
            <a:r>
              <a:rPr lang="en-CA" sz="2000" dirty="0" smtClean="0"/>
              <a:t>Support system </a:t>
            </a:r>
            <a:r>
              <a:rPr lang="en-CA" sz="2000" dirty="0"/>
              <a:t>for </a:t>
            </a:r>
            <a:r>
              <a:rPr lang="en-CA" sz="2000" dirty="0" smtClean="0"/>
              <a:t>themselves &amp; their </a:t>
            </a:r>
            <a:r>
              <a:rPr lang="en-CA" sz="2000" dirty="0"/>
              <a:t>school library </a:t>
            </a:r>
            <a:r>
              <a:rPr lang="en-CA" sz="2000" dirty="0" smtClean="0"/>
              <a:t>programs</a:t>
            </a:r>
          </a:p>
          <a:p>
            <a:r>
              <a:rPr lang="en-CA" sz="2000" dirty="0"/>
              <a:t>B</a:t>
            </a:r>
            <a:r>
              <a:rPr lang="en-CA" sz="2000" dirty="0" smtClean="0"/>
              <a:t>est </a:t>
            </a:r>
            <a:r>
              <a:rPr lang="en-CA" sz="2000" dirty="0"/>
              <a:t>practices regarding resources, pedagogy, and curriculum</a:t>
            </a:r>
            <a:r>
              <a:rPr lang="en-CA" sz="2000" dirty="0" smtClean="0"/>
              <a:t>,</a:t>
            </a:r>
          </a:p>
          <a:p>
            <a:r>
              <a:rPr lang="en-CA" sz="2000" dirty="0" smtClean="0"/>
              <a:t>Networking opportunities</a:t>
            </a:r>
          </a:p>
          <a:p>
            <a:r>
              <a:rPr lang="en-CA" sz="2000" dirty="0" smtClean="0"/>
              <a:t>Learn the latest news to take back to their schools</a:t>
            </a:r>
          </a:p>
          <a:p>
            <a:r>
              <a:rPr lang="en-CA" sz="2000" dirty="0"/>
              <a:t>R</a:t>
            </a:r>
            <a:r>
              <a:rPr lang="en-CA" sz="2000" dirty="0" smtClean="0"/>
              <a:t>eceive </a:t>
            </a:r>
            <a:r>
              <a:rPr lang="en-CA" sz="2000" dirty="0"/>
              <a:t>credits toward </a:t>
            </a:r>
            <a:r>
              <a:rPr lang="en-CA" sz="2000" dirty="0" smtClean="0"/>
              <a:t>recertification </a:t>
            </a:r>
            <a:r>
              <a:rPr lang="en-CA" sz="2000" dirty="0"/>
              <a:t>of their school library licenses</a:t>
            </a:r>
            <a:endParaRPr lang="en-US" sz="2000" dirty="0"/>
          </a:p>
          <a:p>
            <a:pPr marL="0" indent="0">
              <a:buNone/>
            </a:pPr>
            <a:r>
              <a:rPr lang="en-CA" dirty="0"/>
              <a:t> </a:t>
            </a:r>
            <a:endParaRPr lang="en-US" dirty="0"/>
          </a:p>
          <a:p>
            <a:endParaRPr lang="en-US" sz="2000" dirty="0"/>
          </a:p>
        </p:txBody>
      </p:sp>
    </p:spTree>
    <p:extLst>
      <p:ext uri="{BB962C8B-B14F-4D97-AF65-F5344CB8AC3E}">
        <p14:creationId xmlns:p14="http://schemas.microsoft.com/office/powerpoint/2010/main" val="19406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Feedback from a Partner</a:t>
            </a:r>
            <a:endParaRPr lang="en-US" b="1" dirty="0"/>
          </a:p>
        </p:txBody>
      </p:sp>
      <p:sp>
        <p:nvSpPr>
          <p:cNvPr id="8" name="Content Placeholder 7"/>
          <p:cNvSpPr>
            <a:spLocks noGrp="1"/>
          </p:cNvSpPr>
          <p:nvPr>
            <p:ph idx="1"/>
          </p:nvPr>
        </p:nvSpPr>
        <p:spPr>
          <a:xfrm>
            <a:off x="381000" y="1818640"/>
            <a:ext cx="8305800" cy="3889679"/>
          </a:xfrm>
        </p:spPr>
        <p:txBody>
          <a:bodyPr/>
          <a:lstStyle/>
          <a:p>
            <a:pPr marL="0" indent="0" algn="ctr">
              <a:buNone/>
            </a:pPr>
            <a:r>
              <a:rPr lang="en-US" sz="2000" dirty="0" smtClean="0"/>
              <a:t>Regina </a:t>
            </a:r>
            <a:r>
              <a:rPr lang="en-US" sz="2000" dirty="0"/>
              <a:t>H. Thurmond, Education Associate, SC Department of Education Office of Educator Effectiveness and Leadership Development, </a:t>
            </a:r>
            <a:r>
              <a:rPr lang="en-US" sz="2000" dirty="0" smtClean="0"/>
              <a:t>stated:</a:t>
            </a:r>
          </a:p>
          <a:p>
            <a:pPr marL="0" indent="0" algn="ctr">
              <a:buNone/>
            </a:pPr>
            <a:endParaRPr lang="en-US" sz="2400" dirty="0"/>
          </a:p>
          <a:p>
            <a:pPr marL="0" indent="0" algn="ctr">
              <a:buNone/>
            </a:pPr>
            <a:endParaRPr lang="en-US" sz="2400" dirty="0"/>
          </a:p>
          <a:p>
            <a:pPr marL="0" indent="0" algn="ctr">
              <a:buNone/>
            </a:pPr>
            <a:r>
              <a:rPr lang="en-US" sz="2400" dirty="0" smtClean="0"/>
              <a:t>“</a:t>
            </a:r>
            <a:r>
              <a:rPr lang="en-US" sz="2400" dirty="0"/>
              <a:t>What an incredible way to empower and support our school librarians across the state with best practices and strategies to help lead their school communities. This unique collaborative initiative offers expertise from some of the best in the field and exemplifies the power of teamwork!”</a:t>
            </a:r>
          </a:p>
          <a:p>
            <a:endParaRPr lang="en-US" sz="3600" dirty="0"/>
          </a:p>
        </p:txBody>
      </p:sp>
    </p:spTree>
    <p:extLst>
      <p:ext uri="{BB962C8B-B14F-4D97-AF65-F5344CB8AC3E}">
        <p14:creationId xmlns:p14="http://schemas.microsoft.com/office/powerpoint/2010/main" val="11637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Connection to the </a:t>
            </a:r>
            <a:br>
              <a:rPr lang="en-US" b="1" dirty="0" smtClean="0"/>
            </a:br>
            <a:r>
              <a:rPr lang="en-US" b="1" dirty="0" smtClean="0"/>
              <a:t>IFLA School Library Guidelines</a:t>
            </a:r>
            <a:endParaRPr lang="en-US" b="1" dirty="0"/>
          </a:p>
        </p:txBody>
      </p:sp>
      <p:sp>
        <p:nvSpPr>
          <p:cNvPr id="8" name="Content Placeholder 7"/>
          <p:cNvSpPr>
            <a:spLocks noGrp="1"/>
          </p:cNvSpPr>
          <p:nvPr>
            <p:ph idx="1"/>
          </p:nvPr>
        </p:nvSpPr>
        <p:spPr/>
        <p:txBody>
          <a:bodyPr/>
          <a:lstStyle/>
          <a:p>
            <a:pPr marL="0" lvl="0" indent="0">
              <a:buNone/>
            </a:pPr>
            <a:endParaRPr lang="en-US" dirty="0" smtClean="0"/>
          </a:p>
          <a:p>
            <a:pPr marL="0" lvl="0" indent="0">
              <a:buNone/>
            </a:pPr>
            <a:r>
              <a:rPr lang="en-US" dirty="0" smtClean="0"/>
              <a:t>Guidelines </a:t>
            </a:r>
            <a:r>
              <a:rPr lang="en-US" dirty="0"/>
              <a:t>3.5.3 Leadership and </a:t>
            </a:r>
            <a:r>
              <a:rPr lang="en-US" dirty="0" smtClean="0"/>
              <a:t>Collaboration</a:t>
            </a:r>
          </a:p>
          <a:p>
            <a:pPr marL="0" lvl="0" indent="0">
              <a:buNone/>
            </a:pPr>
            <a:endParaRPr lang="en-US" dirty="0"/>
          </a:p>
          <a:p>
            <a:pPr marL="457200" lvl="1" indent="0" algn="ctr">
              <a:buNone/>
            </a:pPr>
            <a:r>
              <a:rPr lang="en-US" sz="2400" dirty="0"/>
              <a:t>“A school librarian should collaborate with other school librarians to extend and continue their professional development and learning.” </a:t>
            </a:r>
            <a:endParaRPr lang="en-US" sz="2400" dirty="0" smtClean="0"/>
          </a:p>
          <a:p>
            <a:pPr marL="457200" lvl="1" indent="0" algn="ctr">
              <a:buNone/>
            </a:pPr>
            <a:r>
              <a:rPr lang="en-US" sz="2400" dirty="0" smtClean="0"/>
              <a:t>(</a:t>
            </a:r>
            <a:r>
              <a:rPr lang="en-US" sz="2400" dirty="0"/>
              <a:t>IFLA School Libraries Section Standing Committee 2015, </a:t>
            </a:r>
            <a:r>
              <a:rPr lang="en-US" sz="2400" dirty="0" smtClean="0"/>
              <a:t>28)  </a:t>
            </a:r>
            <a:endParaRPr lang="en-US" sz="2400" dirty="0"/>
          </a:p>
          <a:p>
            <a:pPr algn="ctr"/>
            <a:endParaRPr lang="en-US" dirty="0"/>
          </a:p>
        </p:txBody>
      </p:sp>
    </p:spTree>
    <p:extLst>
      <p:ext uri="{BB962C8B-B14F-4D97-AF65-F5344CB8AC3E}">
        <p14:creationId xmlns:p14="http://schemas.microsoft.com/office/powerpoint/2010/main" val="153868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b="1" dirty="0" smtClean="0"/>
              <a:t>kgavigan@mailbox.sc.edu</a:t>
            </a:r>
            <a:endParaRPr lang="en-US" b="1" dirty="0"/>
          </a:p>
        </p:txBody>
      </p:sp>
    </p:spTree>
    <p:extLst>
      <p:ext uri="{BB962C8B-B14F-4D97-AF65-F5344CB8AC3E}">
        <p14:creationId xmlns:p14="http://schemas.microsoft.com/office/powerpoint/2010/main" val="3806357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81263&quot;&gt;&lt;property id=&quot;20148&quot; value=&quot;5&quot;/&gt;&lt;property id=&quot;20300&quot; value=&quot;Slide 2 - &amp;quot; What Are Regional Workshops?&amp;quot;&quot;/&gt;&lt;property id=&quot;20307&quot; value=&quot;257&quot;/&gt;&lt;/object&gt;&lt;object type=&quot;3&quot; unique_id=&quot;81264&quot;&gt;&lt;property id=&quot;20148&quot; value=&quot;5&quot;/&gt;&lt;property id=&quot;20300&quot; value=&quot;Slide 3&quot;/&gt;&lt;property id=&quot;20307&quot; value=&quot;260&quot;/&gt;&lt;/object&gt;&lt;object type=&quot;3&quot; unique_id=&quot;81265&quot;&gt;&lt;property id=&quot;20148&quot; value=&quot;5&quot;/&gt;&lt;property id=&quot;20300&quot; value=&quot;Slide 4 - &amp;quot;Content Covered&amp;quot;&quot;/&gt;&lt;property id=&quot;20307&quot; value=&quot;258&quot;/&gt;&lt;/object&gt;&lt;object type=&quot;3&quot; unique_id=&quot;81266&quot;&gt;&lt;property id=&quot;20148&quot; value=&quot;5&quot;/&gt;&lt;property id=&quot;20300&quot; value=&quot;Slide 5 - &amp;quot;Benefits for Partners and Participants&amp;quot;&quot;/&gt;&lt;property id=&quot;20307&quot; value=&quot;259&quot;/&gt;&lt;/object&gt;&lt;object type=&quot;3&quot; unique_id=&quot;81267&quot;&gt;&lt;property id=&quot;20148&quot; value=&quot;5&quot;/&gt;&lt;property id=&quot;20300&quot; value=&quot;Slide 7 - &amp;quot;Connection to the  IFLA School Library Guidelines&amp;quot;&quot;/&gt;&lt;property id=&quot;20307&quot; value=&quot;261&quot;/&gt;&lt;/object&gt;&lt;object type=&quot;3&quot; unique_id=&quot;81416&quot;&gt;&lt;property id=&quot;20148&quot; value=&quot;5&quot;/&gt;&lt;property id=&quot;20300&quot; value=&quot;Slide 8 - &amp;quot;Questions?&amp;quot;&quot;/&gt;&lt;property id=&quot;20307&quot; value=&quot;262&quot;/&gt;&lt;/object&gt;&lt;object type=&quot;3&quot; unique_id=&quot;81453&quot;&gt;&lt;property id=&quot;20148&quot; value=&quot;5&quot;/&gt;&lt;property id=&quot;20300&quot; value=&quot;Slide 6 - &amp;quot;Feedback from a Partner&amp;quot;&quot;/&gt;&lt;property id=&quot;20307&quot; value=&quot;263&quot;/&gt;&lt;/object&gt;&lt;/object&gt;&lt;/object&gt;&lt;/database&gt;"/>
  <p:tag name="SECTOMILLISECCONVERTED" val="1"/>
</p:tagLst>
</file>

<file path=ppt/theme/theme1.xml><?xml version="1.0" encoding="utf-8"?>
<a:theme xmlns:a="http://schemas.openxmlformats.org/drawingml/2006/main" name="Style1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style1_footer (1)</Template>
  <TotalTime>68</TotalTime>
  <Words>398</Words>
  <Application>Microsoft Office PowerPoint</Application>
  <PresentationFormat>On-screen Show (4:3)</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MS PGothic</vt:lpstr>
      <vt:lpstr>Arial</vt:lpstr>
      <vt:lpstr>Style1_Footer</vt:lpstr>
      <vt:lpstr>PowerPoint Presentation</vt:lpstr>
      <vt:lpstr> What Are Regional Workshops?</vt:lpstr>
      <vt:lpstr>PowerPoint Presentation</vt:lpstr>
      <vt:lpstr>Content Covered</vt:lpstr>
      <vt:lpstr>Benefits for Partners and Participants</vt:lpstr>
      <vt:lpstr>Feedback from a Partner</vt:lpstr>
      <vt:lpstr>Connection to the  IFLA School Library Guidelines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Gavigan</dc:creator>
  <cp:lastModifiedBy>Karen Gavigan</cp:lastModifiedBy>
  <cp:revision>13</cp:revision>
  <dcterms:created xsi:type="dcterms:W3CDTF">2018-08-26T13:59:42Z</dcterms:created>
  <dcterms:modified xsi:type="dcterms:W3CDTF">2018-08-26T15:08:32Z</dcterms:modified>
</cp:coreProperties>
</file>