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94" r:id="rId3"/>
    <p:sldId id="297" r:id="rId4"/>
    <p:sldId id="296" r:id="rId5"/>
    <p:sldId id="292" r:id="rId6"/>
    <p:sldId id="300" r:id="rId7"/>
    <p:sldId id="302" r:id="rId8"/>
    <p:sldId id="299" r:id="rId9"/>
    <p:sldId id="303" r:id="rId10"/>
    <p:sldId id="308" r:id="rId11"/>
    <p:sldId id="306" r:id="rId12"/>
    <p:sldId id="309" r:id="rId13"/>
    <p:sldId id="31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36" autoAdjust="0"/>
  </p:normalViewPr>
  <p:slideViewPr>
    <p:cSldViewPr>
      <p:cViewPr varScale="1">
        <p:scale>
          <a:sx n="59" d="100"/>
          <a:sy n="59" d="100"/>
        </p:scale>
        <p:origin x="-16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82341-601E-4D18-898D-6DC3DD48888B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6EC73-D7A2-409A-A0F2-3F3B70057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3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A17A523-5505-724C-B960-C3E83DC85E8C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52578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257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smtClean="0">
              <a:latin typeface="Calibri" charset="0"/>
              <a:ea typeface="SimSun" charset="0"/>
              <a:cs typeface="SimSun" charset="0"/>
            </a:endParaRPr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27E766B6-0265-AB4E-A717-EB884C8E8F00}" type="slidenum">
              <a:rPr lang="en-US" sz="1200" smtClean="0">
                <a:latin typeface="Calibri" charset="0"/>
              </a:rPr>
              <a:pPr algn="r">
                <a:buClrTx/>
                <a:buFontTx/>
                <a:buNone/>
                <a:defRPr/>
              </a:pPr>
              <a:t>3</a:t>
            </a:fld>
            <a:endParaRPr lang="en-US" sz="1200" smtClean="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0EB7-9BB5-4D9F-AF76-9CACF6E815DC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5585-2D5F-4B91-8786-25760C4B7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0EB7-9BB5-4D9F-AF76-9CACF6E815DC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5585-2D5F-4B91-8786-25760C4B7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0EB7-9BB5-4D9F-AF76-9CACF6E815DC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5585-2D5F-4B91-8786-25760C4B7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0EB7-9BB5-4D9F-AF76-9CACF6E815DC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5585-2D5F-4B91-8786-25760C4B7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0EB7-9BB5-4D9F-AF76-9CACF6E815DC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5585-2D5F-4B91-8786-25760C4B7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0EB7-9BB5-4D9F-AF76-9CACF6E815DC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5585-2D5F-4B91-8786-25760C4B7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0EB7-9BB5-4D9F-AF76-9CACF6E815DC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5585-2D5F-4B91-8786-25760C4B7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0EB7-9BB5-4D9F-AF76-9CACF6E815DC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F5585-2D5F-4B91-8786-25760C4B7A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0EB7-9BB5-4D9F-AF76-9CACF6E815DC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5585-2D5F-4B91-8786-25760C4B7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0EB7-9BB5-4D9F-AF76-9CACF6E815DC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9DF5585-2D5F-4B91-8786-25760C4B7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8CE0EB7-9BB5-4D9F-AF76-9CACF6E815DC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5585-2D5F-4B91-8786-25760C4B7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8CE0EB7-9BB5-4D9F-AF76-9CACF6E815DC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9DF5585-2D5F-4B91-8786-25760C4B7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6480048" cy="2301240"/>
          </a:xfrm>
        </p:spPr>
        <p:txBody>
          <a:bodyPr>
            <a:normAutofit/>
          </a:bodyPr>
          <a:lstStyle/>
          <a:p>
            <a:r>
              <a:rPr lang="en-US" dirty="0" smtClean="0"/>
              <a:t>Copyright REFORM in Myanmar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81400"/>
            <a:ext cx="6480048" cy="17526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Mya</a:t>
            </a:r>
            <a:r>
              <a:rPr lang="en-US" sz="2400" dirty="0" smtClean="0"/>
              <a:t> OO</a:t>
            </a:r>
            <a:br>
              <a:rPr lang="en-US" sz="2400" dirty="0" smtClean="0"/>
            </a:br>
            <a:r>
              <a:rPr lang="en-US" sz="2400" dirty="0" smtClean="0"/>
              <a:t>Director</a:t>
            </a:r>
            <a:br>
              <a:rPr lang="en-US" sz="2400" dirty="0" smtClean="0"/>
            </a:br>
            <a:r>
              <a:rPr lang="en-US" sz="2400" dirty="0" smtClean="0"/>
              <a:t>National Library of Myanmar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467600" cy="1295400"/>
          </a:xfrm>
        </p:spPr>
        <p:txBody>
          <a:bodyPr/>
          <a:lstStyle/>
          <a:p>
            <a:pPr algn="ctr"/>
            <a:r>
              <a:rPr lang="en-US" dirty="0" smtClean="0">
                <a:latin typeface="Franklin Gothic Medium"/>
                <a:cs typeface="Franklin Gothic Medium"/>
              </a:rPr>
              <a:t>The future</a:t>
            </a:r>
            <a:endParaRPr lang="en-US" dirty="0">
              <a:latin typeface="Franklin Gothic Medium"/>
              <a:cs typeface="Franklin 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4373563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2800" dirty="0" smtClean="0">
                <a:latin typeface="+mj-lt"/>
              </a:rPr>
              <a:t>Challenges for libraries in Myanmar:</a:t>
            </a:r>
            <a:br>
              <a:rPr lang="en-US" sz="2800" dirty="0" smtClean="0">
                <a:latin typeface="+mj-lt"/>
              </a:rPr>
            </a:br>
            <a:endParaRPr lang="en-US" sz="2800" dirty="0" smtClean="0">
              <a:latin typeface="+mj-lt"/>
            </a:endParaRPr>
          </a:p>
          <a:p>
            <a:pPr>
              <a:buFont typeface="Wingdings" charset="2"/>
              <a:buChar char=""/>
            </a:pPr>
            <a:r>
              <a:rPr lang="en-US" sz="2800" dirty="0" smtClean="0">
                <a:latin typeface="+mj-lt"/>
              </a:rPr>
              <a:t>Role of libraries </a:t>
            </a:r>
            <a:r>
              <a:rPr lang="en-US" sz="2800" dirty="0" smtClean="0">
                <a:latin typeface="+mj-lt"/>
              </a:rPr>
              <a:t>have been tried to promote in many ways</a:t>
            </a:r>
          </a:p>
          <a:p>
            <a:pPr>
              <a:spcBef>
                <a:spcPts val="0"/>
              </a:spcBef>
              <a:buFont typeface="Wingdings" charset="2"/>
              <a:buChar char=""/>
            </a:pPr>
            <a:r>
              <a:rPr lang="en-US" sz="2800" dirty="0" smtClean="0">
                <a:latin typeface="+mj-lt"/>
              </a:rPr>
              <a:t>Low </a:t>
            </a:r>
            <a:r>
              <a:rPr lang="en-US" sz="2800" dirty="0" smtClean="0">
                <a:latin typeface="+mj-lt"/>
              </a:rPr>
              <a:t>bandwidth - but </a:t>
            </a:r>
            <a:r>
              <a:rPr lang="en-US" sz="2800" dirty="0">
                <a:latin typeface="+mj-lt"/>
              </a:rPr>
              <a:t>no </a:t>
            </a:r>
            <a:r>
              <a:rPr lang="en-US" sz="2800" dirty="0" smtClean="0">
                <a:latin typeface="+mj-lt"/>
              </a:rPr>
              <a:t>Internet </a:t>
            </a:r>
            <a:r>
              <a:rPr lang="en-US" sz="2800" dirty="0">
                <a:latin typeface="+mj-lt"/>
              </a:rPr>
              <a:t>at all </a:t>
            </a:r>
            <a:r>
              <a:rPr lang="en-US" sz="2800" dirty="0" smtClean="0">
                <a:latin typeface="+mj-lt"/>
              </a:rPr>
              <a:t>in libraries until 2013! </a:t>
            </a:r>
            <a:r>
              <a:rPr lang="en-US" sz="2800" dirty="0" smtClean="0">
                <a:latin typeface="+mj-lt"/>
              </a:rPr>
              <a:t>(before EIFL </a:t>
            </a:r>
            <a:r>
              <a:rPr lang="en-US" sz="2800" dirty="0" smtClean="0">
                <a:latin typeface="+mj-lt"/>
              </a:rPr>
              <a:t>e-Library Myanmar project)</a:t>
            </a:r>
            <a:endParaRPr lang="en-US" sz="2800" dirty="0">
              <a:latin typeface="+mj-lt"/>
            </a:endParaRPr>
          </a:p>
          <a:p>
            <a:pPr>
              <a:buFont typeface="Wingdings" charset="2"/>
              <a:buChar char=""/>
            </a:pPr>
            <a:r>
              <a:rPr lang="en-US" sz="2800" dirty="0" smtClean="0">
                <a:latin typeface="+mj-lt"/>
              </a:rPr>
              <a:t>Difficult </a:t>
            </a:r>
            <a:r>
              <a:rPr lang="en-US" sz="2800" dirty="0">
                <a:latin typeface="+mj-lt"/>
              </a:rPr>
              <a:t>for institutions to get static IP </a:t>
            </a:r>
            <a:r>
              <a:rPr lang="en-US" sz="2800" dirty="0" smtClean="0">
                <a:latin typeface="+mj-lt"/>
              </a:rPr>
              <a:t>addresses due to the telecommunication system</a:t>
            </a:r>
            <a:endParaRPr lang="en-US" sz="2800" dirty="0">
              <a:latin typeface="+mj-lt"/>
            </a:endParaRPr>
          </a:p>
          <a:p>
            <a:pPr>
              <a:buFont typeface="Wingdings" charset="2"/>
              <a:buChar char=""/>
            </a:pPr>
            <a:r>
              <a:rPr lang="en-US" sz="2800" dirty="0">
                <a:latin typeface="+mj-lt"/>
              </a:rPr>
              <a:t>Unreliable electricity supply esp. in </a:t>
            </a:r>
            <a:r>
              <a:rPr lang="en-US" sz="2800" dirty="0" smtClean="0">
                <a:latin typeface="+mj-lt"/>
              </a:rPr>
              <a:t>summer</a:t>
            </a:r>
            <a:endParaRPr lang="en-US" sz="2800" dirty="0" smtClean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5626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Franklin Gothic Medium"/>
                <a:cs typeface="Franklin Gothic Medium"/>
              </a:rPr>
              <a:t>G</a:t>
            </a:r>
            <a:r>
              <a:rPr lang="en-US" sz="2800" dirty="0" smtClean="0">
                <a:latin typeface="Franklin Gothic Medium"/>
                <a:cs typeface="Franklin Gothic Medium"/>
              </a:rPr>
              <a:t>reat enthusiasm and desire </a:t>
            </a:r>
            <a:r>
              <a:rPr lang="en-US" sz="2800" dirty="0">
                <a:latin typeface="Franklin Gothic Medium"/>
                <a:cs typeface="Franklin Gothic Medium"/>
              </a:rPr>
              <a:t>for change among </a:t>
            </a:r>
            <a:r>
              <a:rPr lang="en-US" sz="2800" dirty="0" smtClean="0">
                <a:latin typeface="Franklin Gothic Medium"/>
                <a:cs typeface="Franklin Gothic Medium"/>
              </a:rPr>
              <a:t>librarians and faculty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pic>
        <p:nvPicPr>
          <p:cNvPr id="5" name="Picture 4" descr="elibrarymyanm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708" y="838200"/>
            <a:ext cx="25400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6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Franklin Gothic Medium"/>
                <a:cs typeface="Franklin Gothic Medium"/>
              </a:rPr>
              <a:t>Thanks to EIFL for supporting </a:t>
            </a:r>
            <a:br>
              <a:rPr lang="en-US" sz="3600" dirty="0" smtClean="0">
                <a:latin typeface="Franklin Gothic Medium"/>
                <a:cs typeface="Franklin Gothic Medium"/>
              </a:rPr>
            </a:br>
            <a:r>
              <a:rPr lang="en-US" sz="3600" dirty="0" smtClean="0">
                <a:latin typeface="Franklin Gothic Medium"/>
                <a:cs typeface="Franklin Gothic Medium"/>
              </a:rPr>
              <a:t>library copyright reform in Myanmar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p:pic>
        <p:nvPicPr>
          <p:cNvPr id="6" name="Content Placeholder 5" descr="Myanmar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5" b="9595"/>
          <a:stretch>
            <a:fillRect/>
          </a:stretch>
        </p:blipFill>
        <p:spPr>
          <a:xfrm>
            <a:off x="685800" y="1524000"/>
            <a:ext cx="7467600" cy="4525963"/>
          </a:xfrm>
        </p:spPr>
      </p:pic>
      <p:sp>
        <p:nvSpPr>
          <p:cNvPr id="7" name="TextBox 6"/>
          <p:cNvSpPr txBox="1"/>
          <p:nvPr/>
        </p:nvSpPr>
        <p:spPr>
          <a:xfrm>
            <a:off x="457200" y="6019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Daw</a:t>
            </a:r>
            <a:r>
              <a:rPr lang="en-US" dirty="0" smtClean="0"/>
              <a:t> </a:t>
            </a:r>
            <a:r>
              <a:rPr lang="en-US" dirty="0" err="1" smtClean="0"/>
              <a:t>Mya</a:t>
            </a:r>
            <a:r>
              <a:rPr lang="en-US" dirty="0" smtClean="0"/>
              <a:t> </a:t>
            </a:r>
            <a:r>
              <a:rPr lang="en-US" dirty="0" err="1" smtClean="0"/>
              <a:t>Oo</a:t>
            </a:r>
            <a:r>
              <a:rPr lang="en-US" dirty="0" smtClean="0"/>
              <a:t>, National Library; Teresa Hackett, EIFL; Jonathan Band, Counsel Library Copyright Alliance</a:t>
            </a:r>
            <a:r>
              <a:rPr lang="en-US" dirty="0"/>
              <a:t> </a:t>
            </a:r>
            <a:r>
              <a:rPr lang="en-US" dirty="0" smtClean="0"/>
              <a:t>in Nay </a:t>
            </a:r>
            <a:r>
              <a:rPr lang="en-US" dirty="0" err="1" smtClean="0"/>
              <a:t>Pyi</a:t>
            </a:r>
            <a:r>
              <a:rPr lang="en-US" dirty="0" smtClean="0"/>
              <a:t> Taw, May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65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Franklin Gothic Medium"/>
                <a:cs typeface="Franklin Gothic Medium"/>
              </a:rPr>
              <a:t>More </a:t>
            </a:r>
            <a:r>
              <a:rPr lang="en-US" sz="3600" dirty="0" smtClean="0">
                <a:latin typeface="Franklin Gothic Medium"/>
                <a:cs typeface="Franklin Gothic Medium"/>
              </a:rPr>
              <a:t>information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305800" cy="4525963"/>
          </a:xfrm>
        </p:spPr>
        <p:txBody>
          <a:bodyPr>
            <a:normAutofit fontScale="47500" lnSpcReduction="20000"/>
          </a:bodyPr>
          <a:lstStyle/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r>
              <a:rPr lang="en-US" sz="5900" dirty="0" smtClean="0">
                <a:latin typeface="+mj-lt"/>
              </a:rPr>
              <a:t>Myanmar Library Association (MLA) on Facebook</a:t>
            </a:r>
            <a:br>
              <a:rPr lang="en-US" sz="5900" dirty="0" smtClean="0">
                <a:latin typeface="+mj-lt"/>
              </a:rPr>
            </a:br>
            <a:endParaRPr lang="en-US" sz="5900" dirty="0" smtClean="0">
              <a:latin typeface="+mj-lt"/>
            </a:endParaRPr>
          </a:p>
          <a:p>
            <a:pPr marL="36576" indent="0">
              <a:buNone/>
            </a:pPr>
            <a:r>
              <a:rPr lang="en-US" sz="5900" dirty="0" smtClean="0">
                <a:latin typeface="+mj-lt"/>
              </a:rPr>
              <a:t>Getting ready for Myanmar’s new </a:t>
            </a:r>
            <a:r>
              <a:rPr lang="en-US" sz="5900" dirty="0">
                <a:latin typeface="+mj-lt"/>
              </a:rPr>
              <a:t>copyright </a:t>
            </a:r>
            <a:r>
              <a:rPr lang="en-US" sz="5900" dirty="0" smtClean="0">
                <a:latin typeface="+mj-lt"/>
              </a:rPr>
              <a:t>system</a:t>
            </a:r>
            <a:endParaRPr lang="en-US" sz="5900" dirty="0">
              <a:latin typeface="+mj-lt"/>
            </a:endParaRPr>
          </a:p>
          <a:p>
            <a:pPr marL="36576" indent="0">
              <a:buNone/>
            </a:pPr>
            <a:r>
              <a:rPr lang="en-US" sz="5900" dirty="0" err="1" smtClean="0">
                <a:latin typeface="+mj-lt"/>
              </a:rPr>
              <a:t>eifl.net</a:t>
            </a:r>
            <a:r>
              <a:rPr lang="en-US" sz="5900" dirty="0">
                <a:latin typeface="+mj-lt"/>
              </a:rPr>
              <a:t>/news/getting-ready-</a:t>
            </a:r>
            <a:r>
              <a:rPr lang="en-US" sz="5900" dirty="0" err="1">
                <a:latin typeface="+mj-lt"/>
              </a:rPr>
              <a:t>myanmars</a:t>
            </a:r>
            <a:r>
              <a:rPr lang="en-US" sz="5900" dirty="0">
                <a:latin typeface="+mj-lt"/>
              </a:rPr>
              <a:t>-new-copyright-</a:t>
            </a:r>
            <a:r>
              <a:rPr lang="en-US" sz="5900" dirty="0" smtClean="0">
                <a:latin typeface="+mj-lt"/>
              </a:rPr>
              <a:t>system</a:t>
            </a:r>
            <a:br>
              <a:rPr lang="en-US" sz="5900" dirty="0" smtClean="0">
                <a:latin typeface="+mj-lt"/>
              </a:rPr>
            </a:br>
            <a:endParaRPr lang="en-US" sz="5900" dirty="0" smtClean="0">
              <a:latin typeface="+mj-lt"/>
            </a:endParaRPr>
          </a:p>
          <a:p>
            <a:pPr marL="36576" indent="0">
              <a:buNone/>
            </a:pPr>
            <a:r>
              <a:rPr lang="en-US" sz="5900" dirty="0" err="1" smtClean="0">
                <a:latin typeface="+mj-lt"/>
              </a:rPr>
              <a:t>eLibrary</a:t>
            </a:r>
            <a:r>
              <a:rPr lang="en-US" sz="5900" dirty="0" smtClean="0">
                <a:latin typeface="+mj-lt"/>
              </a:rPr>
              <a:t> Myanmar Project</a:t>
            </a:r>
          </a:p>
          <a:p>
            <a:pPr marL="36576" indent="0">
              <a:buNone/>
            </a:pPr>
            <a:r>
              <a:rPr lang="en-US" sz="5900" dirty="0" err="1" smtClean="0">
                <a:latin typeface="+mj-lt"/>
              </a:rPr>
              <a:t>www.eifl.net</a:t>
            </a:r>
            <a:r>
              <a:rPr lang="en-US" sz="5900" dirty="0">
                <a:latin typeface="+mj-lt"/>
              </a:rPr>
              <a:t>/</a:t>
            </a:r>
            <a:r>
              <a:rPr lang="en-US" sz="5900" dirty="0" err="1">
                <a:latin typeface="+mj-lt"/>
              </a:rPr>
              <a:t>eifl</a:t>
            </a:r>
            <a:r>
              <a:rPr lang="en-US" sz="5900" dirty="0">
                <a:latin typeface="+mj-lt"/>
              </a:rPr>
              <a:t>-in-action/</a:t>
            </a:r>
            <a:r>
              <a:rPr lang="en-US" sz="5900" dirty="0" err="1">
                <a:latin typeface="+mj-lt"/>
              </a:rPr>
              <a:t>elibrary</a:t>
            </a:r>
            <a:r>
              <a:rPr lang="en-US" sz="5900" dirty="0">
                <a:latin typeface="+mj-lt"/>
              </a:rPr>
              <a:t>-</a:t>
            </a:r>
            <a:r>
              <a:rPr lang="en-US" sz="5900" dirty="0" err="1">
                <a:latin typeface="+mj-lt"/>
              </a:rPr>
              <a:t>myanmar</a:t>
            </a:r>
            <a:r>
              <a:rPr lang="en-US" sz="5900" dirty="0">
                <a:latin typeface="+mj-lt"/>
              </a:rPr>
              <a:t>-</a:t>
            </a:r>
            <a:r>
              <a:rPr lang="en-US" sz="5900" dirty="0" smtClean="0">
                <a:latin typeface="+mj-lt"/>
              </a:rPr>
              <a:t>project</a:t>
            </a:r>
          </a:p>
          <a:p>
            <a:pPr marL="36576" indent="0">
              <a:buNone/>
            </a:pPr>
            <a:endParaRPr lang="en-US" sz="5100" dirty="0">
              <a:latin typeface="+mj-lt"/>
            </a:endParaRPr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7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atin typeface="Franklin Gothic Medium"/>
                <a:cs typeface="Franklin Gothic Medium"/>
              </a:rPr>
              <a:t>Thank you.</a:t>
            </a:r>
            <a:endParaRPr lang="en-US" sz="4400" dirty="0">
              <a:latin typeface="Franklin Gothic Medium"/>
              <a:cs typeface="Franklin Gothic Medium"/>
            </a:endParaRPr>
          </a:p>
        </p:txBody>
      </p:sp>
      <p:pic>
        <p:nvPicPr>
          <p:cNvPr id="4" name="Content Placeholder 3" descr="Ruins_of_Bagan,_199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9" b="6709"/>
          <a:stretch>
            <a:fillRect/>
          </a:stretch>
        </p:blipFill>
        <p:spPr>
          <a:xfrm>
            <a:off x="914400" y="1752600"/>
            <a:ext cx="7467600" cy="4525963"/>
          </a:xfrm>
        </p:spPr>
      </p:pic>
    </p:spTree>
    <p:extLst>
      <p:ext uri="{BB962C8B-B14F-4D97-AF65-F5344CB8AC3E}">
        <p14:creationId xmlns:p14="http://schemas.microsoft.com/office/powerpoint/2010/main" val="215467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5438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Franklin Gothic Medium"/>
                <a:cs typeface="Franklin Gothic Medium"/>
              </a:rPr>
              <a:t>Myanmar facts and figures</a:t>
            </a:r>
            <a:endParaRPr lang="en-US" dirty="0">
              <a:latin typeface="Franklin Gothic Medium"/>
              <a:cs typeface="Franklin Gothic Medium"/>
            </a:endParaRPr>
          </a:p>
        </p:txBody>
      </p:sp>
      <p:pic>
        <p:nvPicPr>
          <p:cNvPr id="18" name="Picture 17" descr="myanmarmapwithciti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4191000" cy="5638800"/>
          </a:xfrm>
          <a:prstGeom prst="rect">
            <a:avLst/>
          </a:prstGeom>
        </p:spPr>
      </p:pic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419600" y="1219200"/>
            <a:ext cx="4724400" cy="54864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+mj-lt"/>
              </a:rPr>
              <a:t>South-east Asia</a:t>
            </a:r>
          </a:p>
          <a:p>
            <a:r>
              <a:rPr lang="en-US" sz="2600" dirty="0" smtClean="0">
                <a:latin typeface="+mj-lt"/>
              </a:rPr>
              <a:t>51.5 million people</a:t>
            </a:r>
          </a:p>
          <a:p>
            <a:r>
              <a:rPr lang="en-US" sz="2600" dirty="0" smtClean="0">
                <a:latin typeface="+mj-lt"/>
              </a:rPr>
              <a:t>93% literacy rate</a:t>
            </a:r>
          </a:p>
          <a:p>
            <a:r>
              <a:rPr lang="en-US" sz="2600" dirty="0" smtClean="0">
                <a:latin typeface="+mj-lt"/>
              </a:rPr>
              <a:t>150+ universities</a:t>
            </a:r>
          </a:p>
          <a:p>
            <a:r>
              <a:rPr lang="en-US" sz="2600" dirty="0" smtClean="0">
                <a:latin typeface="+mj-lt"/>
              </a:rPr>
              <a:t>5,000+ libraries</a:t>
            </a:r>
          </a:p>
          <a:p>
            <a:r>
              <a:rPr lang="en-US" sz="2600" dirty="0" smtClean="0">
                <a:latin typeface="+mj-lt"/>
              </a:rPr>
              <a:t>November 2015-first democratic election after 50 years military rule</a:t>
            </a:r>
          </a:p>
          <a:p>
            <a:r>
              <a:rPr lang="en-US" sz="2600" dirty="0" smtClean="0">
                <a:latin typeface="+mj-lt"/>
              </a:rPr>
              <a:t>New </a:t>
            </a:r>
            <a:r>
              <a:rPr lang="en-US" sz="2600" dirty="0">
                <a:latin typeface="+mj-lt"/>
              </a:rPr>
              <a:t>constitution</a:t>
            </a:r>
            <a:r>
              <a:rPr lang="en-US" sz="2600" dirty="0" smtClean="0">
                <a:latin typeface="+mj-lt"/>
              </a:rPr>
              <a:t>, new courts, new trade agreements, new legislation</a:t>
            </a:r>
          </a:p>
          <a:p>
            <a:r>
              <a:rPr lang="en-US" sz="2600" dirty="0" smtClean="0">
                <a:latin typeface="+mj-lt"/>
              </a:rPr>
              <a:t>New copyright law!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151560" name="Rectangle 8"/>
          <p:cNvSpPr>
            <a:spLocks noChangeArrowheads="1"/>
          </p:cNvSpPr>
          <p:nvPr/>
        </p:nvSpPr>
        <p:spPr bwMode="auto">
          <a:xfrm>
            <a:off x="152400" y="990600"/>
            <a:ext cx="3200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>
                <a:latin typeface="Franklin Gothic Medium"/>
                <a:cs typeface="Franklin Gothic Medium"/>
              </a:rPr>
              <a:t>National law </a:t>
            </a:r>
            <a:br>
              <a:rPr lang="en-US" sz="2200" dirty="0">
                <a:latin typeface="Franklin Gothic Medium"/>
                <a:cs typeface="Franklin Gothic Medium"/>
              </a:rPr>
            </a:br>
            <a:r>
              <a:rPr lang="en-US" sz="2200" dirty="0">
                <a:latin typeface="+mj-lt"/>
                <a:cs typeface="Arial" charset="0"/>
              </a:rPr>
              <a:t>Copyright Act </a:t>
            </a:r>
            <a:r>
              <a:rPr lang="en-US" sz="2200" dirty="0" smtClean="0">
                <a:latin typeface="+mj-lt"/>
                <a:cs typeface="Arial" charset="0"/>
              </a:rPr>
              <a:t>(1914)</a:t>
            </a:r>
            <a:endParaRPr lang="en-US" sz="2200" dirty="0">
              <a:latin typeface="+mj-lt"/>
              <a:cs typeface="Arial" charset="0"/>
            </a:endParaRPr>
          </a:p>
        </p:txBody>
      </p:sp>
      <p:sp>
        <p:nvSpPr>
          <p:cNvPr id="151561" name="Rectangle 9"/>
          <p:cNvSpPr>
            <a:spLocks noChangeArrowheads="1"/>
          </p:cNvSpPr>
          <p:nvPr/>
        </p:nvSpPr>
        <p:spPr bwMode="auto">
          <a:xfrm>
            <a:off x="4267200" y="15478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pic>
        <p:nvPicPr>
          <p:cNvPr id="46085" name="Picture 10" descr="Screenshot 2015-02-11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361" y="1219200"/>
            <a:ext cx="5955986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64" name="Oval 12"/>
          <p:cNvSpPr>
            <a:spLocks noChangeArrowheads="1"/>
          </p:cNvSpPr>
          <p:nvPr/>
        </p:nvSpPr>
        <p:spPr bwMode="auto">
          <a:xfrm>
            <a:off x="3962400" y="5410200"/>
            <a:ext cx="5181600" cy="838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151565" name="Rectangle 13"/>
          <p:cNvSpPr>
            <a:spLocks noChangeArrowheads="1"/>
          </p:cNvSpPr>
          <p:nvPr/>
        </p:nvSpPr>
        <p:spPr bwMode="auto">
          <a:xfrm>
            <a:off x="152400" y="1905000"/>
            <a:ext cx="32004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FF00"/>
                </a:solidFill>
                <a:latin typeface="Franklin Gothic Medium"/>
                <a:cs typeface="Franklin Gothic Medium"/>
              </a:rPr>
              <a:t>International agreements</a:t>
            </a:r>
            <a:endParaRPr lang="en-US" sz="2000" dirty="0">
              <a:solidFill>
                <a:srgbClr val="FFFF00"/>
              </a:solidFill>
              <a:latin typeface="Franklin Gothic Medium"/>
              <a:cs typeface="Franklin Gothic Medium"/>
            </a:endParaRPr>
          </a:p>
          <a:p>
            <a:pPr>
              <a:defRPr/>
            </a:pPr>
            <a:r>
              <a:rPr lang="en-US" sz="2000" dirty="0">
                <a:solidFill>
                  <a:srgbClr val="FFFF00"/>
                </a:solidFill>
                <a:latin typeface="+mj-lt"/>
                <a:cs typeface="Arial" charset="0"/>
              </a:rPr>
              <a:t>Joined WIPO (2001)</a:t>
            </a:r>
            <a:br>
              <a:rPr lang="en-US" sz="2000" dirty="0">
                <a:solidFill>
                  <a:srgbClr val="FFFF00"/>
                </a:solidFill>
                <a:latin typeface="+mj-lt"/>
                <a:cs typeface="Arial" charset="0"/>
              </a:rPr>
            </a:br>
            <a:r>
              <a:rPr lang="en-US" sz="2000" dirty="0" smtClean="0">
                <a:solidFill>
                  <a:srgbClr val="FFFF00"/>
                </a:solidFill>
                <a:latin typeface="+mj-lt"/>
                <a:cs typeface="Arial" charset="0"/>
              </a:rPr>
              <a:t>NO</a:t>
            </a:r>
            <a:r>
              <a:rPr lang="en-US" sz="2000" i="1" dirty="0" smtClean="0">
                <a:solidFill>
                  <a:srgbClr val="FFFF00"/>
                </a:solidFill>
                <a:latin typeface="+mj-lt"/>
                <a:cs typeface="Arial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+mj-lt"/>
                <a:cs typeface="Arial" charset="0"/>
              </a:rPr>
              <a:t>Berne Convention</a:t>
            </a:r>
          </a:p>
          <a:p>
            <a:pPr>
              <a:defRPr/>
            </a:pPr>
            <a:r>
              <a:rPr lang="en-US" sz="2000" dirty="0" smtClean="0">
                <a:solidFill>
                  <a:srgbClr val="FFFF00"/>
                </a:solidFill>
                <a:latin typeface="+mj-lt"/>
                <a:cs typeface="Arial" charset="0"/>
              </a:rPr>
              <a:t>NO WIPO </a:t>
            </a:r>
            <a:r>
              <a:rPr lang="en-US" sz="2000" dirty="0">
                <a:solidFill>
                  <a:srgbClr val="FFFF00"/>
                </a:solidFill>
                <a:latin typeface="+mj-lt"/>
                <a:cs typeface="Arial" charset="0"/>
              </a:rPr>
              <a:t>Internet treaties</a:t>
            </a:r>
          </a:p>
          <a:p>
            <a:pPr>
              <a:defRPr/>
            </a:pPr>
            <a:endParaRPr lang="en-US" sz="2000" dirty="0">
              <a:solidFill>
                <a:srgbClr val="FFFF00"/>
              </a:solidFill>
              <a:latin typeface="+mj-lt"/>
              <a:cs typeface="Arial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FFFF00"/>
                </a:solidFill>
                <a:latin typeface="+mj-lt"/>
                <a:cs typeface="Arial" charset="0"/>
              </a:rPr>
              <a:t>Joined WTO (1995)</a:t>
            </a:r>
            <a:br>
              <a:rPr lang="en-US" sz="2000" dirty="0">
                <a:solidFill>
                  <a:srgbClr val="FFFF00"/>
                </a:solidFill>
                <a:latin typeface="+mj-lt"/>
                <a:cs typeface="Arial" charset="0"/>
              </a:rPr>
            </a:br>
            <a:r>
              <a:rPr lang="en-US" sz="2000" dirty="0">
                <a:solidFill>
                  <a:srgbClr val="FFFF00"/>
                </a:solidFill>
                <a:latin typeface="+mj-lt"/>
                <a:cs typeface="Arial" charset="0"/>
              </a:rPr>
              <a:t>TRIPS </a:t>
            </a:r>
            <a:r>
              <a:rPr lang="en-US" sz="2000" dirty="0" smtClean="0">
                <a:solidFill>
                  <a:srgbClr val="FFFF00"/>
                </a:solidFill>
                <a:latin typeface="+mj-lt"/>
                <a:cs typeface="Arial" charset="0"/>
              </a:rPr>
              <a:t>Agreement – LDC waiver </a:t>
            </a:r>
            <a:r>
              <a:rPr lang="en-US" sz="2000" dirty="0">
                <a:solidFill>
                  <a:srgbClr val="FFFF00"/>
                </a:solidFill>
                <a:latin typeface="+mj-lt"/>
                <a:cs typeface="Arial" charset="0"/>
              </a:rPr>
              <a:t>until </a:t>
            </a:r>
            <a:r>
              <a:rPr lang="en-US" sz="2000" dirty="0" smtClean="0">
                <a:solidFill>
                  <a:srgbClr val="FFFF00"/>
                </a:solidFill>
                <a:latin typeface="+mj-lt"/>
                <a:cs typeface="Arial" charset="0"/>
              </a:rPr>
              <a:t>2021</a:t>
            </a:r>
            <a:endParaRPr lang="en-US" sz="2000" dirty="0">
              <a:solidFill>
                <a:srgbClr val="FFFF00"/>
              </a:solidFill>
              <a:latin typeface="+mj-lt"/>
              <a:cs typeface="Arial" charset="0"/>
            </a:endParaRPr>
          </a:p>
        </p:txBody>
      </p:sp>
      <p:sp>
        <p:nvSpPr>
          <p:cNvPr id="151567" name="Rectangle 15"/>
          <p:cNvSpPr>
            <a:spLocks noChangeArrowheads="1"/>
          </p:cNvSpPr>
          <p:nvPr/>
        </p:nvSpPr>
        <p:spPr bwMode="auto">
          <a:xfrm>
            <a:off x="152400" y="4724400"/>
            <a:ext cx="3200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  <a:latin typeface="Franklin Gothic Medium"/>
                <a:cs typeface="Franklin Gothic Medium"/>
              </a:rPr>
              <a:t>Regional and bi-lateral trade agreements </a:t>
            </a:r>
            <a:r>
              <a:rPr lang="en-US" sz="2000" b="1" dirty="0">
                <a:solidFill>
                  <a:schemeClr val="tx1"/>
                </a:solidFill>
                <a:latin typeface="+mj-lt"/>
                <a:cs typeface="Arial" charset="0"/>
              </a:rPr>
              <a:t>e.g.</a:t>
            </a:r>
            <a:endParaRPr lang="en-US" sz="2000" dirty="0">
              <a:solidFill>
                <a:schemeClr val="tx1"/>
              </a:solidFill>
              <a:latin typeface="+mj-lt"/>
              <a:cs typeface="Arial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FFFF00"/>
                </a:solidFill>
                <a:latin typeface="+mj-lt"/>
                <a:cs typeface="Arial" charset="0"/>
              </a:rPr>
              <a:t>- Association of Southeast Asian Nations (ASEAN)</a:t>
            </a:r>
          </a:p>
          <a:p>
            <a:pPr>
              <a:defRPr/>
            </a:pPr>
            <a:r>
              <a:rPr lang="en-US" sz="2000" dirty="0">
                <a:solidFill>
                  <a:srgbClr val="FFFF00"/>
                </a:solidFill>
                <a:latin typeface="+mj-lt"/>
                <a:cs typeface="Arial" charset="0"/>
              </a:rPr>
              <a:t>- US Trade &amp; Investment </a:t>
            </a:r>
            <a:r>
              <a:rPr lang="en-US" sz="2000" dirty="0" smtClean="0">
                <a:solidFill>
                  <a:srgbClr val="FFFF00"/>
                </a:solidFill>
                <a:latin typeface="+mj-lt"/>
                <a:cs typeface="Arial" charset="0"/>
              </a:rPr>
              <a:t>Agreement (2013)</a:t>
            </a:r>
            <a:endParaRPr lang="en-US" sz="2000" dirty="0">
              <a:solidFill>
                <a:srgbClr val="FFFF00"/>
              </a:solidFill>
              <a:latin typeface="+mj-lt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2400"/>
            <a:ext cx="8763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 smtClean="0">
                <a:latin typeface="Franklin Gothic Medium"/>
                <a:cs typeface="Franklin Gothic Medium"/>
              </a:rPr>
              <a:t>Current copyright law</a:t>
            </a:r>
            <a:endParaRPr lang="en-US" sz="46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85470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838200"/>
          </a:xfrm>
        </p:spPr>
        <p:txBody>
          <a:bodyPr/>
          <a:lstStyle/>
          <a:p>
            <a:pPr algn="ctr"/>
            <a:r>
              <a:rPr lang="en-US" dirty="0" smtClean="0"/>
              <a:t>      </a:t>
            </a:r>
            <a:r>
              <a:rPr lang="en-US" dirty="0" smtClean="0">
                <a:latin typeface="Franklin Gothic Medium"/>
                <a:cs typeface="Franklin Gothic Medium"/>
              </a:rPr>
              <a:t>Current copyright law</a:t>
            </a:r>
            <a:endParaRPr lang="en-US" dirty="0">
              <a:latin typeface="Franklin Gothic Medium"/>
              <a:cs typeface="Franklin Gothic Mediu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57150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j-lt"/>
                <a:cs typeface="Arial" charset="0"/>
              </a:rPr>
              <a:t>Source above: </a:t>
            </a:r>
            <a:r>
              <a:rPr lang="en-US" i="1" dirty="0">
                <a:latin typeface="+mj-lt"/>
                <a:cs typeface="Arial" charset="0"/>
              </a:rPr>
              <a:t>WIPO </a:t>
            </a:r>
            <a:r>
              <a:rPr lang="en-US" i="1" dirty="0">
                <a:latin typeface="+mj-lt"/>
                <a:ea typeface="SimSun" charset="0"/>
                <a:cs typeface="SimSun" charset="0"/>
              </a:rPr>
              <a:t>Study on Copyright Limitations and Exceptions for Libraries and Archives prepared by Kenneth </a:t>
            </a:r>
            <a:r>
              <a:rPr lang="en-US" i="1" dirty="0" smtClean="0">
                <a:latin typeface="+mj-lt"/>
                <a:ea typeface="SimSun" charset="0"/>
                <a:cs typeface="SimSun" charset="0"/>
              </a:rPr>
              <a:t>Crews</a:t>
            </a:r>
            <a:r>
              <a:rPr lang="en-US" i="1" dirty="0">
                <a:latin typeface="+mj-lt"/>
                <a:ea typeface="SimSun" charset="0"/>
                <a:cs typeface="SimSun" charset="0"/>
              </a:rPr>
              <a:t> </a:t>
            </a:r>
            <a:r>
              <a:rPr lang="en-US" i="1" dirty="0" smtClean="0">
                <a:latin typeface="+mj-lt"/>
                <a:ea typeface="SimSun" charset="0"/>
                <a:cs typeface="SimSun" charset="0"/>
              </a:rPr>
              <a:t>(2015)</a:t>
            </a:r>
            <a:r>
              <a:rPr lang="en-US" i="1" dirty="0" smtClean="0">
                <a:latin typeface="Tahoma" charset="0"/>
                <a:ea typeface="SimSun" charset="0"/>
                <a:cs typeface="SimSun" charset="0"/>
              </a:rPr>
              <a:t>	</a:t>
            </a:r>
            <a:endParaRPr lang="en-US" sz="2400" dirty="0">
              <a:ea typeface="SimSun" charset="0"/>
              <a:cs typeface="SimSu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0" y="838200"/>
            <a:ext cx="3581400" cy="7848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charset="2"/>
              <a:buChar char=""/>
            </a:pPr>
            <a:r>
              <a:rPr lang="en-US" sz="2400" dirty="0" smtClean="0">
                <a:latin typeface="+mj-lt"/>
              </a:rPr>
              <a:t>No explicit exceptions for libraries</a:t>
            </a:r>
            <a:br>
              <a:rPr lang="en-US" sz="2400" dirty="0" smtClean="0">
                <a:latin typeface="+mj-lt"/>
              </a:rPr>
            </a:br>
            <a:endParaRPr lang="en-US" sz="2400" dirty="0" smtClean="0">
              <a:latin typeface="+mj-lt"/>
            </a:endParaRPr>
          </a:p>
          <a:p>
            <a:pPr marL="342900" indent="-342900">
              <a:buClr>
                <a:schemeClr val="accent6"/>
              </a:buClr>
              <a:buFont typeface="Wingdings" charset="2"/>
              <a:buChar char=""/>
            </a:pPr>
            <a:r>
              <a:rPr lang="en-US" sz="2400" dirty="0" smtClean="0">
                <a:latin typeface="+mj-lt"/>
              </a:rPr>
              <a:t>Fair dealing for private study, research, criticism, review</a:t>
            </a:r>
            <a:br>
              <a:rPr lang="en-US" sz="2400" dirty="0" smtClean="0">
                <a:latin typeface="+mj-lt"/>
              </a:rPr>
            </a:br>
            <a:endParaRPr lang="en-US" sz="2400" dirty="0" smtClean="0">
              <a:latin typeface="+mj-lt"/>
            </a:endParaRPr>
          </a:p>
          <a:p>
            <a:pPr marL="342900" indent="-342900">
              <a:buClr>
                <a:schemeClr val="accent6"/>
              </a:buClr>
              <a:buFont typeface="Wingdings" charset="2"/>
              <a:buChar char=""/>
            </a:pPr>
            <a:r>
              <a:rPr lang="en-US" sz="2400" dirty="0" smtClean="0">
                <a:latin typeface="+mj-lt"/>
              </a:rPr>
              <a:t>Copying for certain  educational purposes</a:t>
            </a:r>
            <a:br>
              <a:rPr lang="en-US" sz="2400" dirty="0" smtClean="0">
                <a:latin typeface="+mj-lt"/>
              </a:rPr>
            </a:br>
            <a:endParaRPr lang="en-US" sz="2400" dirty="0" smtClean="0">
              <a:latin typeface="+mj-lt"/>
            </a:endParaRPr>
          </a:p>
          <a:p>
            <a:pPr marL="342900" indent="-342900">
              <a:buClr>
                <a:schemeClr val="accent6"/>
              </a:buClr>
              <a:buFont typeface="Wingdings" charset="2"/>
              <a:buChar char=""/>
            </a:pPr>
            <a:r>
              <a:rPr lang="en-US" sz="2400" dirty="0" smtClean="0">
                <a:latin typeface="+mj-lt"/>
              </a:rPr>
              <a:t>Term of protection: life of author + 30 years</a:t>
            </a:r>
            <a:br>
              <a:rPr lang="en-US" sz="2400" dirty="0" smtClean="0">
                <a:latin typeface="+mj-lt"/>
              </a:rPr>
            </a:br>
            <a:endParaRPr lang="en-US" sz="2400" dirty="0" smtClean="0">
              <a:latin typeface="+mj-lt"/>
            </a:endParaRPr>
          </a:p>
          <a:p>
            <a:pPr marL="342900" indent="-342900">
              <a:buClr>
                <a:schemeClr val="accent6"/>
              </a:buClr>
              <a:buFont typeface="Wingdings" charset="2"/>
              <a:buChar char=""/>
            </a:pPr>
            <a:r>
              <a:rPr lang="en-US" sz="2400" dirty="0" smtClean="0">
                <a:latin typeface="+mj-lt"/>
              </a:rPr>
              <a:t>No protection for foreign works (no Berne)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1" name="Content Placeholder 10" descr="crews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-4"/>
          <a:stretch/>
        </p:blipFill>
        <p:spPr>
          <a:xfrm>
            <a:off x="3505200" y="1066800"/>
            <a:ext cx="5638800" cy="4534532"/>
          </a:xfrm>
        </p:spPr>
      </p:pic>
    </p:spTree>
    <p:extLst>
      <p:ext uri="{BB962C8B-B14F-4D97-AF65-F5344CB8AC3E}">
        <p14:creationId xmlns:p14="http://schemas.microsoft.com/office/powerpoint/2010/main" val="137142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838200"/>
          </a:xfrm>
        </p:spPr>
        <p:txBody>
          <a:bodyPr/>
          <a:lstStyle/>
          <a:p>
            <a:pPr algn="ctr"/>
            <a:r>
              <a:rPr lang="en-US" dirty="0" smtClean="0">
                <a:latin typeface="Franklin Gothic Medium"/>
                <a:cs typeface="Franklin Gothic Medium"/>
              </a:rPr>
              <a:t>Proposed copyright law</a:t>
            </a:r>
            <a:endParaRPr lang="en-US" dirty="0">
              <a:latin typeface="Franklin Gothic Medium"/>
              <a:cs typeface="Franklin 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2879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latin typeface="+mj-lt"/>
                <a:cs typeface="Arial" charset="0"/>
              </a:rPr>
              <a:t>Lead </a:t>
            </a:r>
            <a:r>
              <a:rPr lang="en-US" dirty="0">
                <a:latin typeface="+mj-lt"/>
                <a:cs typeface="Arial" charset="0"/>
              </a:rPr>
              <a:t>agency: Ministry of Science and </a:t>
            </a:r>
            <a:r>
              <a:rPr lang="en-US" dirty="0" smtClean="0">
                <a:latin typeface="+mj-lt"/>
                <a:cs typeface="Arial" charset="0"/>
              </a:rPr>
              <a:t>Technology (MOST) – now in Ministry of Education</a:t>
            </a:r>
          </a:p>
          <a:p>
            <a:pPr>
              <a:defRPr/>
            </a:pPr>
            <a:endParaRPr lang="en-US" dirty="0" smtClean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dirty="0" smtClean="0">
                <a:latin typeface="+mj-lt"/>
                <a:cs typeface="Arial" charset="0"/>
              </a:rPr>
              <a:t>Draft law under development since 2012</a:t>
            </a:r>
            <a:br>
              <a:rPr lang="en-US" dirty="0" smtClean="0">
                <a:latin typeface="+mj-lt"/>
                <a:cs typeface="Arial" charset="0"/>
              </a:rPr>
            </a:br>
            <a:endParaRPr lang="en-US" dirty="0" smtClean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dirty="0" smtClean="0">
                <a:latin typeface="+mj-lt"/>
                <a:cs typeface="Arial" charset="0"/>
              </a:rPr>
              <a:t>9 July 2015: draft law published in </a:t>
            </a:r>
            <a:br>
              <a:rPr lang="en-US" dirty="0" smtClean="0">
                <a:latin typeface="+mj-lt"/>
                <a:cs typeface="Arial" charset="0"/>
              </a:rPr>
            </a:br>
            <a:r>
              <a:rPr lang="en-US" dirty="0" err="1" smtClean="0">
                <a:latin typeface="+mj-lt"/>
                <a:cs typeface="Arial" charset="0"/>
              </a:rPr>
              <a:t>Kyemon</a:t>
            </a:r>
            <a:r>
              <a:rPr lang="en-US" dirty="0" smtClean="0">
                <a:latin typeface="+mj-lt"/>
                <a:cs typeface="Arial" charset="0"/>
              </a:rPr>
              <a:t> national newspaper</a:t>
            </a:r>
            <a:br>
              <a:rPr lang="en-US" dirty="0" smtClean="0">
                <a:latin typeface="+mj-lt"/>
                <a:cs typeface="Arial" charset="0"/>
              </a:rPr>
            </a:br>
            <a:endParaRPr lang="en-US" dirty="0" smtClean="0">
              <a:latin typeface="+mj-lt"/>
              <a:cs typeface="Arial" charset="0"/>
            </a:endParaRPr>
          </a:p>
          <a:p>
            <a:r>
              <a:rPr lang="en-US" dirty="0" smtClean="0">
                <a:latin typeface="+mj-lt"/>
              </a:rPr>
              <a:t>July 2016: draft at Attorney General’s </a:t>
            </a:r>
            <a:r>
              <a:rPr lang="en-US" dirty="0">
                <a:latin typeface="+mj-lt"/>
              </a:rPr>
              <a:t>Office for </a:t>
            </a:r>
            <a:r>
              <a:rPr lang="en-US" dirty="0" smtClean="0">
                <a:latin typeface="+mj-lt"/>
              </a:rPr>
              <a:t>review and possible amendment</a:t>
            </a:r>
            <a:br>
              <a:rPr lang="en-US" dirty="0" smtClean="0">
                <a:latin typeface="+mj-lt"/>
              </a:rPr>
            </a:br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Next it will </a:t>
            </a:r>
            <a:r>
              <a:rPr lang="en-US" dirty="0">
                <a:latin typeface="+mj-lt"/>
              </a:rPr>
              <a:t>be submitted to </a:t>
            </a:r>
            <a:r>
              <a:rPr lang="en-US" dirty="0" smtClean="0">
                <a:latin typeface="+mj-lt"/>
              </a:rPr>
              <a:t>Parliament (</a:t>
            </a:r>
            <a:r>
              <a:rPr lang="en-US" dirty="0" err="1" smtClean="0">
                <a:latin typeface="+mj-lt"/>
              </a:rPr>
              <a:t>Hluttaw</a:t>
            </a:r>
            <a:r>
              <a:rPr lang="en-US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  <a:p>
            <a:pPr>
              <a:defRPr/>
            </a:pPr>
            <a:endParaRPr lang="en-US" dirty="0" smtClean="0">
              <a:latin typeface="+mj-lt"/>
              <a:cs typeface="Arial" charset="0"/>
            </a:endParaRPr>
          </a:p>
          <a:p>
            <a:pPr>
              <a:defRPr/>
            </a:pPr>
            <a:endParaRPr lang="en-US" dirty="0" smtClean="0">
              <a:latin typeface="Tahoma" charset="0"/>
              <a:cs typeface="Arial" charset="0"/>
            </a:endParaRPr>
          </a:p>
          <a:p>
            <a:pPr>
              <a:defRPr/>
            </a:pPr>
            <a:endParaRPr lang="en-US" dirty="0" smtClean="0">
              <a:latin typeface="Tahoma" charset="0"/>
              <a:cs typeface="Arial" charset="0"/>
            </a:endParaRPr>
          </a:p>
          <a:p>
            <a:pPr>
              <a:defRPr/>
            </a:pPr>
            <a:endParaRPr lang="en-US" dirty="0" smtClean="0">
              <a:latin typeface="Tahoma" charset="0"/>
              <a:cs typeface="Arial" charset="0"/>
            </a:endParaRPr>
          </a:p>
          <a:p>
            <a:pPr>
              <a:defRPr/>
            </a:pPr>
            <a:endParaRPr lang="en-US" dirty="0">
              <a:solidFill>
                <a:srgbClr val="FFFF00"/>
              </a:solidFill>
              <a:cs typeface="Arial" charset="0"/>
            </a:endParaRPr>
          </a:p>
          <a:p>
            <a:endParaRPr lang="en-US" dirty="0"/>
          </a:p>
        </p:txBody>
      </p:sp>
      <p:pic>
        <p:nvPicPr>
          <p:cNvPr id="4" name="Picture 3" descr="Kyaymon_newspaper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68" y="3124200"/>
            <a:ext cx="2515124" cy="1362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Franklin Gothic Medium"/>
                <a:cs typeface="Franklin Gothic Medium"/>
              </a:rPr>
              <a:t>Proposed copyright law</a:t>
            </a:r>
            <a:endParaRPr lang="en-US" dirty="0">
              <a:latin typeface="Franklin Gothic Medium"/>
              <a:cs typeface="Franklin 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839200" cy="5181600"/>
          </a:xfrm>
        </p:spPr>
        <p:txBody>
          <a:bodyPr>
            <a:normAutofit/>
          </a:bodyPr>
          <a:lstStyle/>
          <a:p>
            <a:pPr marL="36576" indent="0">
              <a:buNone/>
              <a:defRPr/>
            </a:pPr>
            <a:r>
              <a:rPr lang="en-US" dirty="0" smtClean="0">
                <a:latin typeface="+mj-lt"/>
                <a:cs typeface="Arial" charset="0"/>
              </a:rPr>
              <a:t>Key recommendations on draft law by EIFL (2013-2015), in cooperation with MLA:</a:t>
            </a:r>
            <a:br>
              <a:rPr lang="en-US" dirty="0" smtClean="0">
                <a:latin typeface="+mj-lt"/>
                <a:cs typeface="Arial" charset="0"/>
              </a:rPr>
            </a:br>
            <a:endParaRPr lang="en-US" dirty="0" smtClean="0">
              <a:latin typeface="+mj-lt"/>
              <a:cs typeface="Arial" charset="0"/>
            </a:endParaRPr>
          </a:p>
          <a:p>
            <a:pPr>
              <a:defRPr/>
            </a:pPr>
            <a:endParaRPr lang="en-US" dirty="0" smtClean="0">
              <a:latin typeface="Tahoma" charset="0"/>
              <a:cs typeface="Arial" charset="0"/>
            </a:endParaRPr>
          </a:p>
          <a:p>
            <a:pPr>
              <a:defRPr/>
            </a:pPr>
            <a:endParaRPr lang="en-US" dirty="0" smtClean="0">
              <a:latin typeface="Tahoma" charset="0"/>
              <a:cs typeface="Arial" charset="0"/>
            </a:endParaRPr>
          </a:p>
          <a:p>
            <a:pPr>
              <a:defRPr/>
            </a:pPr>
            <a:endParaRPr lang="en-US" dirty="0" smtClean="0">
              <a:latin typeface="Tahoma" charset="0"/>
              <a:cs typeface="Arial" charset="0"/>
            </a:endParaRPr>
          </a:p>
          <a:p>
            <a:pPr>
              <a:defRPr/>
            </a:pPr>
            <a:endParaRPr lang="en-US" dirty="0" smtClean="0">
              <a:latin typeface="Tahoma" charset="0"/>
              <a:cs typeface="Arial" charset="0"/>
            </a:endParaRPr>
          </a:p>
          <a:p>
            <a:pPr>
              <a:defRPr/>
            </a:pPr>
            <a:endParaRPr lang="en-US" dirty="0">
              <a:solidFill>
                <a:srgbClr val="FFFF00"/>
              </a:solidFill>
              <a:cs typeface="Arial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09800"/>
            <a:ext cx="8763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 smtClean="0">
                <a:latin typeface="Tahoma"/>
                <a:cs typeface="Tahoma"/>
                <a:sym typeface="Monotype Sorts" charset="0"/>
              </a:rPr>
              <a:t/>
            </a:r>
            <a:br>
              <a:rPr lang="en-US" sz="2000" dirty="0" smtClean="0">
                <a:latin typeface="Tahoma"/>
                <a:cs typeface="Tahoma"/>
                <a:sym typeface="Monotype Sorts" charset="0"/>
              </a:rPr>
            </a:br>
            <a:r>
              <a:rPr lang="en-US" sz="2600" dirty="0" smtClean="0">
                <a:latin typeface="Tahoma"/>
                <a:cs typeface="Tahoma"/>
                <a:sym typeface="Monotype Sorts" charset="0"/>
              </a:rPr>
              <a:t></a:t>
            </a:r>
            <a:r>
              <a:rPr lang="en-US" sz="2600" dirty="0" smtClean="0">
                <a:latin typeface="+mj-lt"/>
                <a:cs typeface="Tahoma"/>
                <a:sym typeface="Monotype Sorts" charset="0"/>
              </a:rPr>
              <a:t>allow </a:t>
            </a:r>
            <a:r>
              <a:rPr lang="en-US" sz="2600" dirty="0">
                <a:latin typeface="+mj-lt"/>
                <a:cs typeface="Tahoma"/>
                <a:sym typeface="Monotype Sorts" charset="0"/>
              </a:rPr>
              <a:t>libraries to make digital copies, including for preservation</a:t>
            </a:r>
            <a:br>
              <a:rPr lang="en-US" sz="2600" dirty="0">
                <a:latin typeface="+mj-lt"/>
                <a:cs typeface="Tahoma"/>
                <a:sym typeface="Monotype Sorts" charset="0"/>
              </a:rPr>
            </a:br>
            <a:r>
              <a:rPr lang="en-US" sz="2600" dirty="0" smtClean="0">
                <a:latin typeface="+mj-lt"/>
                <a:cs typeface="Tahoma"/>
                <a:sym typeface="Monotype Sorts" charset="0"/>
              </a:rPr>
              <a:t>allow use of digital technologies for education and teaching</a:t>
            </a:r>
          </a:p>
          <a:p>
            <a:pPr>
              <a:defRPr/>
            </a:pPr>
            <a:r>
              <a:rPr lang="en-US" sz="2600" dirty="0" smtClean="0">
                <a:latin typeface="+mj-lt"/>
                <a:cs typeface="Tahoma"/>
                <a:sym typeface="Monotype Sorts" charset="0"/>
              </a:rPr>
              <a:t>add library and education exceptions to circumvention of technological protection measures (TPMs)</a:t>
            </a:r>
            <a:br>
              <a:rPr lang="en-US" sz="2600" dirty="0" smtClean="0">
                <a:latin typeface="+mj-lt"/>
                <a:cs typeface="Tahoma"/>
                <a:sym typeface="Monotype Sorts" charset="0"/>
              </a:rPr>
            </a:br>
            <a:endParaRPr lang="en-US" sz="2600" dirty="0" smtClean="0">
              <a:latin typeface="+mj-lt"/>
              <a:cs typeface="Tahoma"/>
              <a:sym typeface="Monotype Sorts" charset="0"/>
            </a:endParaRPr>
          </a:p>
          <a:p>
            <a:pPr>
              <a:defRPr/>
            </a:pPr>
            <a:r>
              <a:rPr lang="en-US" sz="2600" dirty="0" smtClean="0">
                <a:latin typeface="+mj-lt"/>
                <a:cs typeface="Tahoma"/>
                <a:sym typeface="Monotype Sorts" charset="0"/>
              </a:rPr>
              <a:t>allow inter</a:t>
            </a:r>
            <a:r>
              <a:rPr lang="en-US" sz="2600" dirty="0">
                <a:latin typeface="+mj-lt"/>
                <a:cs typeface="Tahoma"/>
                <a:sym typeface="Monotype Sorts" charset="0"/>
              </a:rPr>
              <a:t>-library document supply</a:t>
            </a:r>
            <a:br>
              <a:rPr lang="en-US" sz="2600" dirty="0">
                <a:latin typeface="+mj-lt"/>
                <a:cs typeface="Tahoma"/>
                <a:sym typeface="Monotype Sorts" charset="0"/>
              </a:rPr>
            </a:br>
            <a:r>
              <a:rPr lang="en-US" sz="2600" dirty="0" smtClean="0">
                <a:latin typeface="+mj-lt"/>
                <a:cs typeface="Tahoma"/>
                <a:sym typeface="Monotype Sorts" charset="0"/>
              </a:rPr>
              <a:t>use of orphan works</a:t>
            </a:r>
          </a:p>
          <a:p>
            <a:pPr>
              <a:defRPr/>
            </a:pPr>
            <a:r>
              <a:rPr lang="en-US" sz="2600" dirty="0" smtClean="0">
                <a:latin typeface="+mj-lt"/>
                <a:cs typeface="Tahoma"/>
                <a:sym typeface="Monotype Sorts" charset="0"/>
              </a:rPr>
              <a:t>translation </a:t>
            </a:r>
            <a:r>
              <a:rPr lang="en-US" sz="2600" dirty="0">
                <a:latin typeface="+mj-lt"/>
                <a:cs typeface="Tahoma"/>
                <a:sym typeface="Monotype Sorts" charset="0"/>
              </a:rPr>
              <a:t>of works not available in minority </a:t>
            </a:r>
            <a:r>
              <a:rPr lang="en-US" sz="2600" dirty="0" smtClean="0">
                <a:latin typeface="+mj-lt"/>
                <a:cs typeface="Tahoma"/>
                <a:sym typeface="Monotype Sorts" charset="0"/>
              </a:rPr>
              <a:t>languages for  </a:t>
            </a:r>
          </a:p>
          <a:p>
            <a:pPr>
              <a:defRPr/>
            </a:pPr>
            <a:r>
              <a:rPr lang="en-US" sz="2600" dirty="0" smtClean="0">
                <a:latin typeface="+mj-lt"/>
                <a:cs typeface="Tahoma"/>
                <a:sym typeface="Monotype Sorts" charset="0"/>
              </a:rPr>
              <a:t>    study purposes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3200" y="6324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Recommendations 1/2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88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838200"/>
          </a:xfrm>
        </p:spPr>
        <p:txBody>
          <a:bodyPr/>
          <a:lstStyle/>
          <a:p>
            <a:pPr algn="ctr"/>
            <a:r>
              <a:rPr lang="en-US" dirty="0" smtClean="0">
                <a:latin typeface="Franklin Gothic Medium"/>
                <a:cs typeface="Franklin Gothic Medium"/>
              </a:rPr>
              <a:t>   Proposed copyright law</a:t>
            </a:r>
            <a:endParaRPr lang="en-US" dirty="0">
              <a:latin typeface="Franklin Gothic Medium"/>
              <a:cs typeface="Franklin 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4953000"/>
          </a:xfrm>
        </p:spPr>
        <p:txBody>
          <a:bodyPr>
            <a:normAutofit/>
          </a:bodyPr>
          <a:lstStyle/>
          <a:p>
            <a:pPr marL="36576" indent="0">
              <a:buNone/>
              <a:defRPr/>
            </a:pPr>
            <a:r>
              <a:rPr lang="en-US" dirty="0" smtClean="0">
                <a:latin typeface="+mj-lt"/>
                <a:cs typeface="Arial" charset="0"/>
              </a:rPr>
              <a:t>Key recommendations (continued):</a:t>
            </a:r>
            <a:br>
              <a:rPr lang="en-US" dirty="0" smtClean="0">
                <a:latin typeface="+mj-lt"/>
                <a:cs typeface="Arial" charset="0"/>
              </a:rPr>
            </a:br>
            <a:endParaRPr lang="en-US" dirty="0" smtClean="0">
              <a:latin typeface="+mj-lt"/>
              <a:cs typeface="Arial" charset="0"/>
            </a:endParaRPr>
          </a:p>
          <a:p>
            <a:pPr>
              <a:defRPr/>
            </a:pPr>
            <a:endParaRPr lang="en-US" dirty="0" smtClean="0">
              <a:latin typeface="Tahoma" charset="0"/>
              <a:cs typeface="Arial" charset="0"/>
            </a:endParaRPr>
          </a:p>
          <a:p>
            <a:pPr>
              <a:defRPr/>
            </a:pPr>
            <a:endParaRPr lang="en-US" dirty="0" smtClean="0">
              <a:latin typeface="Tahoma" charset="0"/>
              <a:cs typeface="Arial" charset="0"/>
            </a:endParaRPr>
          </a:p>
          <a:p>
            <a:pPr>
              <a:defRPr/>
            </a:pPr>
            <a:endParaRPr lang="en-US" dirty="0" smtClean="0">
              <a:latin typeface="Tahoma" charset="0"/>
              <a:cs typeface="Arial" charset="0"/>
            </a:endParaRPr>
          </a:p>
          <a:p>
            <a:pPr>
              <a:defRPr/>
            </a:pPr>
            <a:endParaRPr lang="en-US" dirty="0" smtClean="0">
              <a:latin typeface="Tahoma" charset="0"/>
              <a:cs typeface="Arial" charset="0"/>
            </a:endParaRPr>
          </a:p>
          <a:p>
            <a:pPr>
              <a:defRPr/>
            </a:pPr>
            <a:endParaRPr lang="en-US" dirty="0">
              <a:solidFill>
                <a:srgbClr val="FFFF00"/>
              </a:solidFill>
              <a:cs typeface="Arial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057400"/>
            <a:ext cx="857617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400" dirty="0" smtClean="0">
              <a:latin typeface="Tahoma"/>
              <a:cs typeface="Tahoma"/>
              <a:sym typeface="Monotype Sorts" charset="0"/>
            </a:endParaRPr>
          </a:p>
          <a:p>
            <a:pPr>
              <a:defRPr/>
            </a:pPr>
            <a:r>
              <a:rPr lang="en-US" sz="2400" dirty="0" smtClean="0">
                <a:latin typeface="+mj-lt"/>
                <a:cs typeface="Tahoma"/>
                <a:sym typeface="Monotype Sorts" charset="0"/>
              </a:rPr>
              <a:t></a:t>
            </a:r>
            <a:r>
              <a:rPr lang="en-US" sz="2400" dirty="0">
                <a:latin typeface="+mj-lt"/>
                <a:cs typeface="Tahoma"/>
                <a:sym typeface="Monotype Sorts" charset="0"/>
              </a:rPr>
              <a:t>allow </a:t>
            </a:r>
            <a:r>
              <a:rPr lang="en-US" sz="2400" dirty="0" smtClean="0">
                <a:latin typeface="+mj-lt"/>
                <a:cs typeface="Tahoma"/>
                <a:sym typeface="Monotype Sorts" charset="0"/>
              </a:rPr>
              <a:t>the making of accessible </a:t>
            </a:r>
            <a:r>
              <a:rPr lang="en-US" sz="2400" dirty="0">
                <a:latin typeface="+mj-lt"/>
                <a:cs typeface="Tahoma"/>
                <a:sym typeface="Monotype Sorts" charset="0"/>
              </a:rPr>
              <a:t>format copies for persons with </a:t>
            </a:r>
            <a:r>
              <a:rPr lang="en-US" sz="2400" dirty="0" smtClean="0">
                <a:latin typeface="+mj-lt"/>
                <a:cs typeface="Tahoma"/>
                <a:sym typeface="Monotype Sorts" charset="0"/>
              </a:rPr>
              <a:t> </a:t>
            </a:r>
          </a:p>
          <a:p>
            <a:pPr>
              <a:defRPr/>
            </a:pPr>
            <a:r>
              <a:rPr lang="en-US" sz="2400" dirty="0">
                <a:latin typeface="+mj-lt"/>
                <a:cs typeface="Tahoma"/>
                <a:sym typeface="Monotype Sorts" charset="0"/>
              </a:rPr>
              <a:t> </a:t>
            </a:r>
            <a:r>
              <a:rPr lang="en-US" sz="2400" dirty="0" smtClean="0">
                <a:latin typeface="+mj-lt"/>
                <a:cs typeface="Tahoma"/>
                <a:sym typeface="Monotype Sorts" charset="0"/>
              </a:rPr>
              <a:t>   </a:t>
            </a:r>
            <a:r>
              <a:rPr lang="en-US" sz="2400" u="sng" dirty="0" smtClean="0">
                <a:latin typeface="+mj-lt"/>
                <a:cs typeface="Tahoma"/>
                <a:sym typeface="Monotype Sorts" charset="0"/>
              </a:rPr>
              <a:t>all</a:t>
            </a:r>
            <a:r>
              <a:rPr lang="en-US" sz="2400" dirty="0" smtClean="0">
                <a:latin typeface="+mj-lt"/>
                <a:cs typeface="Tahoma"/>
                <a:sym typeface="Monotype Sorts" charset="0"/>
              </a:rPr>
              <a:t> disabilities</a:t>
            </a:r>
            <a:br>
              <a:rPr lang="en-US" sz="2400" dirty="0" smtClean="0">
                <a:latin typeface="+mj-lt"/>
                <a:cs typeface="Tahoma"/>
                <a:sym typeface="Monotype Sorts" charset="0"/>
              </a:rPr>
            </a:br>
            <a:endParaRPr lang="en-US" sz="2400" dirty="0" smtClean="0">
              <a:latin typeface="+mj-lt"/>
              <a:cs typeface="Tahoma"/>
              <a:sym typeface="Monotype Sorts" charset="0"/>
            </a:endParaRPr>
          </a:p>
          <a:p>
            <a:pPr>
              <a:defRPr/>
            </a:pPr>
            <a:r>
              <a:rPr lang="en-US" sz="2400" dirty="0">
                <a:latin typeface="+mj-lt"/>
                <a:cs typeface="Tahoma"/>
                <a:sym typeface="Monotype Sorts" charset="0"/>
              </a:rPr>
              <a:t></a:t>
            </a:r>
            <a:r>
              <a:rPr lang="en-US" sz="2400" dirty="0" smtClean="0">
                <a:latin typeface="+mj-lt"/>
                <a:cs typeface="Tahoma"/>
                <a:sym typeface="Monotype Sorts" charset="0"/>
              </a:rPr>
              <a:t>keep </a:t>
            </a:r>
            <a:r>
              <a:rPr lang="en-US" sz="2400" dirty="0">
                <a:latin typeface="+mj-lt"/>
                <a:cs typeface="Tahoma"/>
                <a:sym typeface="Monotype Sorts" charset="0"/>
              </a:rPr>
              <a:t>fair dealing </a:t>
            </a:r>
            <a:r>
              <a:rPr lang="en-US" sz="2400" dirty="0" smtClean="0">
                <a:latin typeface="+mj-lt"/>
                <a:cs typeface="Tahoma"/>
                <a:sym typeface="Monotype Sorts" charset="0"/>
              </a:rPr>
              <a:t>in the new law</a:t>
            </a:r>
            <a:br>
              <a:rPr lang="en-US" sz="2400" dirty="0" smtClean="0">
                <a:latin typeface="+mj-lt"/>
                <a:cs typeface="Tahoma"/>
                <a:sym typeface="Monotype Sorts" charset="0"/>
              </a:rPr>
            </a:br>
            <a:endParaRPr lang="en-US" sz="2400" dirty="0">
              <a:latin typeface="+mj-lt"/>
              <a:cs typeface="Tahoma"/>
              <a:sym typeface="Monotype Sorts" charset="0"/>
            </a:endParaRPr>
          </a:p>
          <a:p>
            <a:pPr>
              <a:defRPr/>
            </a:pPr>
            <a:r>
              <a:rPr lang="en-US" sz="2400" dirty="0">
                <a:latin typeface="+mj-lt"/>
                <a:cs typeface="Tahoma"/>
                <a:sym typeface="Monotype Sorts" charset="0"/>
              </a:rPr>
              <a:t>permit libraries to acquire works from </a:t>
            </a:r>
            <a:r>
              <a:rPr lang="en-US" sz="2400" dirty="0" smtClean="0">
                <a:latin typeface="+mj-lt"/>
                <a:cs typeface="Tahoma"/>
                <a:sym typeface="Monotype Sorts" charset="0"/>
              </a:rPr>
              <a:t>abroad (international  </a:t>
            </a:r>
          </a:p>
          <a:p>
            <a:pPr>
              <a:defRPr/>
            </a:pPr>
            <a:r>
              <a:rPr lang="en-US" sz="2400" dirty="0">
                <a:latin typeface="+mj-lt"/>
                <a:cs typeface="Tahoma"/>
                <a:sym typeface="Monotype Sorts" charset="0"/>
              </a:rPr>
              <a:t> </a:t>
            </a:r>
            <a:r>
              <a:rPr lang="en-US" sz="2400" dirty="0" smtClean="0">
                <a:latin typeface="+mj-lt"/>
                <a:cs typeface="Tahoma"/>
                <a:sym typeface="Monotype Sorts" charset="0"/>
              </a:rPr>
              <a:t>   exhaustion)</a:t>
            </a:r>
            <a:br>
              <a:rPr lang="en-US" sz="2400" dirty="0" smtClean="0">
                <a:latin typeface="+mj-lt"/>
                <a:cs typeface="Tahoma"/>
                <a:sym typeface="Monotype Sorts" charset="0"/>
              </a:rPr>
            </a:br>
            <a:endParaRPr lang="en-US" sz="2400" dirty="0" smtClean="0">
              <a:latin typeface="+mj-lt"/>
              <a:cs typeface="Tahoma"/>
              <a:sym typeface="Monotype Sorts" charset="0"/>
            </a:endParaRPr>
          </a:p>
          <a:p>
            <a:pPr>
              <a:defRPr/>
            </a:pPr>
            <a:r>
              <a:rPr lang="en-US" sz="2400" dirty="0" smtClean="0">
                <a:latin typeface="+mj-lt"/>
                <a:cs typeface="Tahoma"/>
                <a:sym typeface="Monotype Sorts" charset="0"/>
              </a:rPr>
              <a:t> introduce a limitation on liability for librarians</a:t>
            </a:r>
            <a:endParaRPr lang="en-US" sz="2400" dirty="0">
              <a:latin typeface="+mj-lt"/>
              <a:cs typeface="Tahoma"/>
              <a:sym typeface="Monotype Sorts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6324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Recommendations </a:t>
            </a:r>
            <a:r>
              <a:rPr lang="en-US" dirty="0" smtClean="0"/>
              <a:t>2/2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10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Franklin Gothic Medium"/>
                <a:cs typeface="Franklin Gothic Medium"/>
              </a:rPr>
              <a:t>   Proposed copyright law</a:t>
            </a:r>
            <a:endParaRPr lang="en-US" dirty="0">
              <a:latin typeface="Franklin Gothic Medium"/>
              <a:cs typeface="Franklin 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Good news – some recommendations accepted e.g. digital copying</a:t>
            </a:r>
            <a:br>
              <a:rPr lang="en-US" dirty="0" smtClean="0">
                <a:latin typeface="+mj-lt"/>
              </a:rPr>
            </a:b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We await next draft at Parliament </a:t>
            </a:r>
            <a:r>
              <a:rPr lang="en-US" dirty="0">
                <a:latin typeface="+mj-lt"/>
              </a:rPr>
              <a:t>(</a:t>
            </a:r>
            <a:r>
              <a:rPr lang="en-US" dirty="0" err="1">
                <a:latin typeface="+mj-lt"/>
              </a:rPr>
              <a:t>Hluttaw</a:t>
            </a:r>
            <a:r>
              <a:rPr lang="en-US" dirty="0" smtClean="0">
                <a:latin typeface="+mj-lt"/>
              </a:rPr>
              <a:t>)</a:t>
            </a:r>
            <a:br>
              <a:rPr lang="en-US" dirty="0" smtClean="0">
                <a:latin typeface="+mj-lt"/>
              </a:rPr>
            </a:b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Together with EIFL,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we will monitor the </a:t>
            </a:r>
          </a:p>
          <a:p>
            <a:pPr marL="36576" indent="0">
              <a:spcBef>
                <a:spcPts val="0"/>
              </a:spcBef>
              <a:buNone/>
            </a:pP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process and submit </a:t>
            </a:r>
          </a:p>
          <a:p>
            <a:pPr marL="36576" indent="0">
              <a:spcBef>
                <a:spcPts val="0"/>
              </a:spcBef>
              <a:buNone/>
            </a:pP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comments as needed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p:pic>
        <p:nvPicPr>
          <p:cNvPr id="4" name="Picture 3" descr="Myanmar-Lower-House-Parliame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42587"/>
            <a:ext cx="44958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4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838200"/>
          </a:xfrm>
        </p:spPr>
        <p:txBody>
          <a:bodyPr/>
          <a:lstStyle/>
          <a:p>
            <a:pPr algn="ctr"/>
            <a:r>
              <a:rPr lang="en-US" dirty="0" smtClean="0">
                <a:latin typeface="Franklin Gothic Medium"/>
                <a:cs typeface="Franklin Gothic Medium"/>
              </a:rPr>
              <a:t>    The future</a:t>
            </a:r>
            <a:endParaRPr lang="en-US" dirty="0">
              <a:latin typeface="Franklin Gothic Medium"/>
              <a:cs typeface="Franklin 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4373563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2800" dirty="0" smtClean="0">
                <a:latin typeface="+mj-lt"/>
              </a:rPr>
              <a:t>Big changes ahead:</a:t>
            </a:r>
            <a:endParaRPr lang="en-US" sz="2800" dirty="0">
              <a:latin typeface="+mj-lt"/>
            </a:endParaRPr>
          </a:p>
          <a:p>
            <a:pPr>
              <a:buFont typeface="Wingdings" charset="2"/>
              <a:buChar char=""/>
            </a:pPr>
            <a:r>
              <a:rPr lang="en-US" sz="2800" dirty="0" smtClean="0">
                <a:latin typeface="+mj-lt"/>
              </a:rPr>
              <a:t>Whole new IP infrastructure planned – national IP office, IP courts, enforcement</a:t>
            </a:r>
            <a:br>
              <a:rPr lang="en-US" sz="2800" dirty="0" smtClean="0">
                <a:latin typeface="+mj-lt"/>
              </a:rPr>
            </a:br>
            <a:endParaRPr lang="en-US" sz="2800" dirty="0" smtClean="0">
              <a:latin typeface="+mj-lt"/>
            </a:endParaRPr>
          </a:p>
          <a:p>
            <a:pPr>
              <a:buFont typeface="Wingdings" charset="2"/>
              <a:buChar char=""/>
            </a:pPr>
            <a:r>
              <a:rPr lang="en-US" sz="2800" dirty="0" smtClean="0">
                <a:latin typeface="+mj-lt"/>
              </a:rPr>
              <a:t>For the first time foreign works will be protected – change in copy culture, higher textbook prices?</a:t>
            </a:r>
            <a:br>
              <a:rPr lang="en-US" sz="2800" dirty="0" smtClean="0">
                <a:latin typeface="+mj-lt"/>
              </a:rPr>
            </a:br>
            <a:endParaRPr lang="en-US" sz="2800" dirty="0" smtClean="0">
              <a:latin typeface="+mj-lt"/>
            </a:endParaRPr>
          </a:p>
          <a:p>
            <a:pPr>
              <a:spcBef>
                <a:spcPts val="0"/>
              </a:spcBef>
              <a:buFont typeface="Wingdings" charset="2"/>
              <a:buChar char=""/>
            </a:pPr>
            <a:r>
              <a:rPr lang="en-US" sz="2800" dirty="0" smtClean="0">
                <a:latin typeface="+mj-lt"/>
              </a:rPr>
              <a:t>Copyright education 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essential for librarians</a:t>
            </a:r>
            <a:br>
              <a:rPr lang="en-US" sz="2800" dirty="0" smtClean="0">
                <a:latin typeface="+mj-lt"/>
              </a:rPr>
            </a:br>
            <a:endParaRPr lang="en-US" sz="2800" dirty="0" smtClean="0">
              <a:latin typeface="+mj-lt"/>
            </a:endParaRPr>
          </a:p>
          <a:p>
            <a:pPr>
              <a:buFont typeface="Wingdings" charset="2"/>
              <a:buChar char=""/>
            </a:pPr>
            <a:r>
              <a:rPr lang="en-US" sz="2800" dirty="0" smtClean="0">
                <a:latin typeface="+mj-lt"/>
              </a:rPr>
              <a:t>Librarians need to be 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involved in policy-making</a:t>
            </a:r>
            <a:endParaRPr lang="en-US" sz="2800" dirty="0">
              <a:latin typeface="+mj-lt"/>
            </a:endParaRPr>
          </a:p>
          <a:p>
            <a:pPr marL="36576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5" name="Picture 4" descr="bookshop_yang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4132023"/>
            <a:ext cx="40640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Custom 29">
      <a:dk1>
        <a:srgbClr val="F2DCDB"/>
      </a:dk1>
      <a:lt1>
        <a:srgbClr val="FFFF00"/>
      </a:lt1>
      <a:dk2>
        <a:srgbClr val="1F497D"/>
      </a:dk2>
      <a:lt2>
        <a:srgbClr val="D7E3BC"/>
      </a:lt2>
      <a:accent1>
        <a:srgbClr val="F7964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1485</TotalTime>
  <Words>287</Words>
  <Application>Microsoft Office PowerPoint</Application>
  <PresentationFormat>On-screen Show (4:3)</PresentationFormat>
  <Paragraphs>105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Technic</vt:lpstr>
      <vt:lpstr>Copyright REFORM in Myanmar</vt:lpstr>
      <vt:lpstr>Myanmar facts and figures</vt:lpstr>
      <vt:lpstr>PowerPoint Presentation</vt:lpstr>
      <vt:lpstr>      Current copyright law</vt:lpstr>
      <vt:lpstr>Proposed copyright law</vt:lpstr>
      <vt:lpstr>Proposed copyright law</vt:lpstr>
      <vt:lpstr>   Proposed copyright law</vt:lpstr>
      <vt:lpstr>   Proposed copyright law</vt:lpstr>
      <vt:lpstr>    The future</vt:lpstr>
      <vt:lpstr>The future</vt:lpstr>
      <vt:lpstr>Thanks to EIFL for supporting  library copyright reform in Myanmar</vt:lpstr>
      <vt:lpstr>More information</vt:lpstr>
      <vt:lpstr>Thank you.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Copyright Law in Myanmar</dc:title>
  <dc:creator>e book user</dc:creator>
  <cp:lastModifiedBy>user</cp:lastModifiedBy>
  <cp:revision>163</cp:revision>
  <dcterms:created xsi:type="dcterms:W3CDTF">2016-07-07T06:33:14Z</dcterms:created>
  <dcterms:modified xsi:type="dcterms:W3CDTF">2016-08-14T01:37:31Z</dcterms:modified>
</cp:coreProperties>
</file>