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1" r:id="rId4"/>
    <p:sldId id="263" r:id="rId5"/>
    <p:sldId id="268" r:id="rId6"/>
    <p:sldId id="264" r:id="rId7"/>
    <p:sldId id="273" r:id="rId8"/>
    <p:sldId id="272" r:id="rId9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2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11" autoAdjust="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330C60-2961-46A5-AC39-0374E8835BCC}" type="datetimeFigureOut">
              <a:rPr lang="nl-NL"/>
              <a:pPr>
                <a:defRPr/>
              </a:pPr>
              <a:t>18-8-2014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nl-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EC7D50-EF2F-441C-B2EF-031841D68E6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673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9C70630-B625-4020-8573-196B901C882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4F611-65C6-4A22-B766-42D7873CBA40}" type="datetimeFigureOut">
              <a:rPr lang="nl-NL"/>
              <a:pPr>
                <a:defRPr/>
              </a:pPr>
              <a:t>18-8-2014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817AF-F07B-4DAF-A020-2A89DF817A6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384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C8E86-B05E-42DE-8F5D-BB44EE1269F5}" type="datetimeFigureOut">
              <a:rPr lang="nl-NL"/>
              <a:pPr>
                <a:defRPr/>
              </a:pPr>
              <a:t>18-8-2014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415D6-4108-45BF-8B4A-C650504FFCE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16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32713-9B9A-483E-9368-F801C8F623FF}" type="datetimeFigureOut">
              <a:rPr lang="nl-NL"/>
              <a:pPr>
                <a:defRPr/>
              </a:pPr>
              <a:t>18-8-2014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E6CF7-CCD7-4F2A-813A-D411426522E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599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st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3DA2CF">
                  <a:tint val="66000"/>
                  <a:satMod val="160000"/>
                </a:srgbClr>
              </a:gs>
              <a:gs pos="50000">
                <a:srgbClr val="3DA2CF">
                  <a:tint val="44500"/>
                  <a:satMod val="160000"/>
                </a:srgbClr>
              </a:gs>
              <a:gs pos="100000">
                <a:srgbClr val="3DA2CF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5" name="Picture 2" descr="G:\IFLA HQ files\Conference Business\2014 Lyon\Logo\IFLA 2014 Web Logos\IFLA WLIC 2014 logo (web)\wlic-logo-2014-white-larg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4953000"/>
            <a:ext cx="1247775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" y="228600"/>
            <a:ext cx="8826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3071803" y="3857628"/>
            <a:ext cx="5857916" cy="642942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819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1643043" y="2670572"/>
            <a:ext cx="6715172" cy="615553"/>
          </a:xfrm>
          <a:noFill/>
          <a:ln w="19050" cap="flat" cmpd="sng">
            <a:noFill/>
            <a:round/>
          </a:ln>
        </p:spPr>
        <p:txBody>
          <a:bodyPr rIns="36000">
            <a:spAutoFit/>
          </a:bodyPr>
          <a:lstStyle>
            <a:lvl1pPr marL="72000" indent="0" algn="ctr">
              <a:buNone/>
              <a:defRPr sz="3400" baseline="0">
                <a:solidFill>
                  <a:srgbClr val="D50033"/>
                </a:solidFill>
                <a:latin typeface="Minion Pro" pitchFamily="18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532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89388-B913-4812-9F22-761EE7D515FC}" type="datetimeFigureOut">
              <a:rPr lang="nl-NL"/>
              <a:pPr>
                <a:defRPr/>
              </a:pPr>
              <a:t>18-8-2014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A937D-5179-4C40-BC31-E9C004F67AD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87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CF4E6-D6DF-4933-849B-62DEB772A605}" type="datetimeFigureOut">
              <a:rPr lang="nl-NL"/>
              <a:pPr>
                <a:defRPr/>
              </a:pPr>
              <a:t>18-8-2014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F02E7-D17D-4BF0-B4E2-8E7B86B12A2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65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9B020-AB6D-4F90-9441-B1A8E5B9121C}" type="datetimeFigureOut">
              <a:rPr lang="nl-NL"/>
              <a:pPr>
                <a:defRPr/>
              </a:pPr>
              <a:t>18-8-2014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272BC-1722-4B2A-BD6E-B86079A5360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854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DC2E2-41C1-40B6-8AB1-074DDDCBCBCA}" type="datetimeFigureOut">
              <a:rPr lang="nl-NL"/>
              <a:pPr>
                <a:defRPr/>
              </a:pPr>
              <a:t>18-8-2014</a:t>
            </a:fld>
            <a:endParaRPr lang="nl-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49665-D9EA-482D-8908-C904862F7E3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40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1BE42-D72F-4464-A6CB-BDEF773173BE}" type="datetimeFigureOut">
              <a:rPr lang="nl-NL"/>
              <a:pPr>
                <a:defRPr/>
              </a:pPr>
              <a:t>18-8-2014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B168A-6C3D-43B3-BB68-2409DEE79B2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489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E86F9-CA93-44D1-94C2-1D7D436D17DF}" type="datetimeFigureOut">
              <a:rPr lang="nl-NL"/>
              <a:pPr>
                <a:defRPr/>
              </a:pPr>
              <a:t>18-8-2014</a:t>
            </a:fld>
            <a:endParaRPr lang="nl-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3FDA-3DB9-4F5D-82CD-91E5CBF862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98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0EF11-1ED4-4F2A-B445-0FD0C67863A5}" type="datetimeFigureOut">
              <a:rPr lang="nl-NL"/>
              <a:pPr>
                <a:defRPr/>
              </a:pPr>
              <a:t>18-8-2014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14064-661F-4F53-8781-7B5043606CA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8525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A5534-7749-4886-8ACD-88A0B291F557}" type="datetimeFigureOut">
              <a:rPr lang="nl-NL"/>
              <a:pPr>
                <a:defRPr/>
              </a:pPr>
              <a:t>18-8-2014</a:t>
            </a:fld>
            <a:endParaRPr lang="nl-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24B1C-FB3C-4C09-A83A-008EF57F196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13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nl-NL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nl-NL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BB4E31-F98D-4183-86C7-186321AD55AB}" type="datetimeFigureOut">
              <a:rPr lang="nl-NL"/>
              <a:pPr>
                <a:defRPr/>
              </a:pPr>
              <a:t>18-8-2014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C96761-8D57-4468-AA4E-C4AE47C4545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111794"/>
            <a:ext cx="3400044" cy="1316565"/>
          </a:xfrm>
          <a:prstGeom prst="rect">
            <a:avLst/>
          </a:prstGeom>
        </p:spPr>
      </p:pic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680880" y="304800"/>
            <a:ext cx="6715172" cy="615553"/>
          </a:xfrm>
        </p:spPr>
        <p:txBody>
          <a:bodyPr/>
          <a:lstStyle/>
          <a:p>
            <a:r>
              <a:rPr lang="en-US" dirty="0"/>
              <a:t>Accessible websites, a necessity? </a:t>
            </a:r>
            <a:endParaRPr lang="nl-NL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2209800" y="1143000"/>
            <a:ext cx="5857916" cy="719142"/>
          </a:xfrm>
        </p:spPr>
        <p:txBody>
          <a:bodyPr/>
          <a:lstStyle/>
          <a:p>
            <a:r>
              <a:rPr lang="en-US" dirty="0"/>
              <a:t>Issues dealt with in making online services for the print disabled accessible</a:t>
            </a:r>
            <a:endParaRPr lang="nl-NL" dirty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1"/>
          <p:cNvSpPr>
            <a:spLocks noGrp="1"/>
          </p:cNvSpPr>
          <p:nvPr>
            <p:ph type="subTitle" idx="1"/>
          </p:nvPr>
        </p:nvSpPr>
        <p:spPr>
          <a:xfrm>
            <a:off x="1828800" y="2133600"/>
            <a:ext cx="7100888" cy="3810000"/>
          </a:xfrm>
        </p:spPr>
        <p:txBody>
          <a:bodyPr/>
          <a:lstStyle/>
          <a:p>
            <a:pPr marL="285750" indent="-285750" algn="l" eaLnBrk="1" hangingPunct="1">
              <a:buFont typeface="Arial" charset="0"/>
              <a:buChar char="•"/>
            </a:pP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2007, founding of the National Centre for Adapted Reading (</a:t>
            </a:r>
            <a:r>
              <a:rPr lang="en-US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Stichting</a:t>
            </a: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Loket</a:t>
            </a: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aangepast</a:t>
            </a: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lezen)</a:t>
            </a:r>
          </a:p>
          <a:p>
            <a:pPr algn="l" eaLnBrk="1" hangingPunct="1"/>
            <a:endParaRPr lang="en-US" alt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 eaLnBrk="1" hangingPunct="1">
              <a:buFont typeface="Arial" charset="0"/>
              <a:buChar char="•"/>
            </a:pP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Front office, customer organization, for people with print disabilities in the Netherlands and part of the </a:t>
            </a: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branch </a:t>
            </a: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Public Libraries instead of a special branch outside the network</a:t>
            </a:r>
          </a:p>
          <a:p>
            <a:pPr algn="l" eaLnBrk="1" hangingPunct="1"/>
            <a:endParaRPr lang="en-US" alt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 eaLnBrk="1" hangingPunct="1">
              <a:buFont typeface="Arial" charset="0"/>
              <a:buChar char="•"/>
            </a:pP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Production, reproduction and distribution done by producing organizations </a:t>
            </a:r>
            <a:r>
              <a:rPr lang="en-US" alt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Dedicon</a:t>
            </a: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and CBB</a:t>
            </a:r>
          </a:p>
          <a:p>
            <a:pPr algn="l" eaLnBrk="1" hangingPunct="1"/>
            <a:r>
              <a:rPr lang="en-US" altLang="en-US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endParaRPr lang="en-US" alt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 eaLnBrk="1" hangingPunct="1">
              <a:buFont typeface="Arial" charset="0"/>
              <a:buChar char="•"/>
            </a:pP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New website needed to be created</a:t>
            </a:r>
          </a:p>
          <a:p>
            <a:pPr marL="742950" lvl="1" indent="-285750" algn="l" eaLnBrk="1" hangingPunct="1">
              <a:buFont typeface="Arial" charset="0"/>
              <a:buChar char="•"/>
            </a:pPr>
            <a:endParaRPr lang="en-US" alt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 eaLnBrk="1" hangingPunct="1"/>
            <a:endParaRPr lang="en-US" altLang="en-US" sz="1400" dirty="0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828800" y="762000"/>
            <a:ext cx="6715125" cy="954107"/>
          </a:xfrm>
          <a:ln w="9525"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1438" eaLnBrk="1" hangingPunct="1"/>
            <a:r>
              <a:rPr lang="en-GB" sz="2800" dirty="0" smtClean="0"/>
              <a:t>Accessible website for National Centre for Adapted reading</a:t>
            </a:r>
            <a:endParaRPr lang="en-US" altLang="en-US" sz="2800" dirty="0" smtClean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905000" y="381000"/>
            <a:ext cx="6715125" cy="1151084"/>
          </a:xfrm>
          <a:ln w="9525"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1438" lvl="0" eaLnBrk="1" hangingPunct="1"/>
            <a:r>
              <a:rPr lang="nl-NL" sz="2800" b="1" cap="all" dirty="0" err="1" smtClean="0"/>
              <a:t>What</a:t>
            </a:r>
            <a:r>
              <a:rPr lang="nl-NL" sz="2800" b="1" cap="all" dirty="0" smtClean="0"/>
              <a:t> </a:t>
            </a:r>
            <a:r>
              <a:rPr lang="nl-NL" sz="2800" b="1" cap="all" dirty="0" err="1" smtClean="0"/>
              <a:t>about</a:t>
            </a:r>
            <a:r>
              <a:rPr lang="nl-NL" sz="2800" b="1" cap="all" dirty="0" smtClean="0"/>
              <a:t> the New website</a:t>
            </a:r>
          </a:p>
          <a:p>
            <a:pPr marL="71438" eaLnBrk="1" hangingPunct="1"/>
            <a:endParaRPr lang="en-US" altLang="en-US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981200" y="1676400"/>
            <a:ext cx="64008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2" indent="-285750">
              <a:spcBef>
                <a:spcPct val="20000"/>
              </a:spcBef>
              <a:buFont typeface="Arial" charset="0"/>
              <a:buChar char="•"/>
            </a:pP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A </a:t>
            </a:r>
            <a:r>
              <a:rPr lang="en-US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rather rudimentary knowledge on </a:t>
            </a: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Accessibility (W3C guidelines)</a:t>
            </a:r>
          </a:p>
          <a:p>
            <a:pPr marL="457200" lvl="2">
              <a:spcBef>
                <a:spcPct val="20000"/>
              </a:spcBef>
            </a:pPr>
            <a:endParaRPr lang="en-US" altLang="en-US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marL="742950" lvl="2" indent="-285750">
              <a:spcBef>
                <a:spcPct val="20000"/>
              </a:spcBef>
              <a:buFont typeface="Arial" charset="0"/>
              <a:buChar char="•"/>
            </a:pPr>
            <a:r>
              <a:rPr lang="en-US" altLang="en-US" sz="140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Organization Accessibility</a:t>
            </a: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, </a:t>
            </a:r>
            <a:r>
              <a:rPr lang="en-US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the </a:t>
            </a: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accredited foundation to test websites according the W3C guidelines: advice on guidelines:</a:t>
            </a:r>
          </a:p>
          <a:p>
            <a:pPr marL="1200150" lvl="3" indent="-285750">
              <a:spcBef>
                <a:spcPct val="20000"/>
              </a:spcBef>
              <a:buFont typeface="Arial" charset="0"/>
              <a:buChar char="•"/>
            </a:pP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Technical and redaction</a:t>
            </a:r>
          </a:p>
          <a:p>
            <a:pPr marL="457200" lvl="2">
              <a:spcBef>
                <a:spcPct val="20000"/>
              </a:spcBef>
            </a:pPr>
            <a:endParaRPr lang="en-US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marL="742950" lvl="2" indent="-285750">
              <a:spcBef>
                <a:spcPct val="20000"/>
              </a:spcBef>
              <a:buFont typeface="Arial" charset="0"/>
              <a:buChar char="•"/>
            </a:pP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Selecting </a:t>
            </a:r>
            <a:r>
              <a:rPr lang="en-US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a website builder chosen who could built websites according to W3C</a:t>
            </a:r>
          </a:p>
          <a:p>
            <a:pPr marL="0" lvl="1">
              <a:spcBef>
                <a:spcPct val="20000"/>
              </a:spcBef>
            </a:pPr>
            <a:endParaRPr lang="en-US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marL="742950" lvl="2" indent="-285750">
              <a:spcBef>
                <a:spcPct val="20000"/>
              </a:spcBef>
              <a:buFont typeface="Arial" charset="0"/>
              <a:buChar char="•"/>
            </a:pP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a </a:t>
            </a:r>
            <a:r>
              <a:rPr lang="en-US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functional and a graphic design was put </a:t>
            </a: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together:</a:t>
            </a:r>
            <a:endParaRPr lang="en-US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marL="742950" lvl="2" indent="-285750">
              <a:spcBef>
                <a:spcPct val="20000"/>
              </a:spcBef>
              <a:buFont typeface="Arial" charset="0"/>
              <a:buChar char="•"/>
            </a:pPr>
            <a:endParaRPr lang="en-US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marL="1200150" lvl="3" indent="-285750">
              <a:spcBef>
                <a:spcPct val="20000"/>
              </a:spcBef>
              <a:buFont typeface="Arial" charset="0"/>
              <a:buChar char="•"/>
            </a:pPr>
            <a:r>
              <a:rPr lang="en-US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Mainly information oriented on products and services provided and organization itself</a:t>
            </a:r>
          </a:p>
          <a:p>
            <a:pPr marL="1200150" lvl="3" indent="-285750">
              <a:spcBef>
                <a:spcPct val="20000"/>
              </a:spcBef>
              <a:buFont typeface="Arial" charset="0"/>
              <a:buChar char="•"/>
            </a:pPr>
            <a:r>
              <a:rPr lang="en-US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Very simple search engine to search in the catalogue (braille and talking books</a:t>
            </a:r>
            <a:r>
              <a:rPr lang="en-US" alt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) and no </a:t>
            </a:r>
            <a:r>
              <a:rPr lang="en-US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possibilities to order online, technique not available at the time</a:t>
            </a:r>
          </a:p>
          <a:p>
            <a:pPr marL="0" lvl="1"/>
            <a:endParaRPr lang="en-US" altLang="en-US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1905000" y="1143000"/>
            <a:ext cx="6400800" cy="5029200"/>
          </a:xfrm>
        </p:spPr>
        <p:txBody>
          <a:bodyPr/>
          <a:lstStyle/>
          <a:p>
            <a:pPr algn="l"/>
            <a:endParaRPr lang="nl-NL" sz="1800" dirty="0"/>
          </a:p>
          <a:p>
            <a:pPr marL="285750" indent="-285750" algn="l">
              <a:buFont typeface="Arial" charset="0"/>
              <a:buChar char="•"/>
            </a:pP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 years of experience, further 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development</a:t>
            </a:r>
          </a:p>
          <a:p>
            <a:pPr algn="l"/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Arial" charset="0"/>
              <a:buChar char="•"/>
            </a:pPr>
            <a:r>
              <a:rPr 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2010, 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again</a:t>
            </a:r>
            <a:r>
              <a:rPr 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new website, 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why</a:t>
            </a:r>
            <a:r>
              <a:rPr 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Accessibility doesn’t mean usability, user experiences were gathered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End user panel installed, with representing people (about 25) with different print disabilities: blind, ill-sighted, dyslexia etc.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Development of on-line catalogue system, for ordering de talking books, books in braille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Introduction of streaming services on the website and other players</a:t>
            </a:r>
          </a:p>
          <a:p>
            <a:pPr lvl="1" algn="l"/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Arial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Again a functional and graphical design, by a new selected developer (company) for the purpose of two integrated websites: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 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open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public part for potential and new clients with information about the services, products and organization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part behind a log-in, for clients only, with personalized pages, bookshelves and possibilities to order books online and streaming facilities</a:t>
            </a:r>
          </a:p>
          <a:p>
            <a:pPr marL="742950" lvl="1" indent="-285750" algn="l">
              <a:buFont typeface="Arial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Developed by partner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Dedicon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 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web based 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version of our library automation system </a:t>
            </a:r>
            <a:r>
              <a:rPr lang="en-GB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Vubis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(INFOR)</a:t>
            </a:r>
          </a:p>
          <a:p>
            <a:pPr marL="742950" lvl="1" indent="-285750" algn="l">
              <a:buFont typeface="Arial" charset="0"/>
              <a:buChar char="•"/>
            </a:pPr>
            <a:endParaRPr lang="en-GB" sz="1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1676400" y="533400"/>
            <a:ext cx="6715172" cy="523220"/>
          </a:xfrm>
        </p:spPr>
        <p:txBody>
          <a:bodyPr/>
          <a:lstStyle/>
          <a:p>
            <a:pPr lvl="0"/>
            <a:r>
              <a:rPr lang="en-US" sz="2800" b="1" cap="all" dirty="0" smtClean="0"/>
              <a:t>new website</a:t>
            </a:r>
            <a:endParaRPr lang="nl-N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0" y="3576062"/>
            <a:ext cx="60960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altLang="nl-N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690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1676400" y="533400"/>
            <a:ext cx="6715172" cy="523220"/>
          </a:xfrm>
        </p:spPr>
        <p:txBody>
          <a:bodyPr/>
          <a:lstStyle/>
          <a:p>
            <a:pPr lvl="0"/>
            <a:r>
              <a:rPr lang="en-US" sz="2800" b="1" cap="all" dirty="0" smtClean="0"/>
              <a:t>new website 2</a:t>
            </a:r>
            <a:endParaRPr lang="nl-N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73595" y="1447800"/>
            <a:ext cx="5963277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lvl="0" eaLnBrk="0" hangingPunct="0"/>
            <a:endParaRPr lang="en-US" altLang="nl-NL" sz="1600" dirty="0" smtClean="0">
              <a:latin typeface="+mn-lt"/>
            </a:endParaRPr>
          </a:p>
          <a:p>
            <a:pPr marL="628650" lvl="1" indent="-171450" eaLnBrk="0" hangingPunct="0">
              <a:buFont typeface="Arial" panose="020B0604020202020204" pitchFamily="34" charset="0"/>
              <a:buChar char="•"/>
            </a:pPr>
            <a:r>
              <a:rPr lang="en-US" alt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Both websites where developed with user advice and testing on graphic and functional design</a:t>
            </a:r>
          </a:p>
          <a:p>
            <a:pPr marL="628650" lvl="1" indent="-171450" eaLnBrk="0" hangingPunct="0">
              <a:buFont typeface="Arial" panose="020B0604020202020204" pitchFamily="34" charset="0"/>
              <a:buChar char="•"/>
            </a:pPr>
            <a:endParaRPr lang="en-US" altLang="nl-NL" sz="1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marL="628650" lvl="1" indent="-171450" eaLnBrk="0" hangingPunct="0">
              <a:buFont typeface="Arial" panose="020B0604020202020204" pitchFamily="34" charset="0"/>
              <a:buChar char="•"/>
            </a:pPr>
            <a:r>
              <a:rPr lang="en-US" alt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Both </a:t>
            </a:r>
            <a:r>
              <a:rPr lang="en-US" altLang="nl-NL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websites checked by organization Accessibility on W3C </a:t>
            </a:r>
            <a:r>
              <a:rPr lang="en-US" alt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guidelines</a:t>
            </a:r>
          </a:p>
          <a:p>
            <a:pPr lvl="1" eaLnBrk="0" hangingPunct="0"/>
            <a:endParaRPr lang="en-US" altLang="nl-NL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marL="628650" lvl="1" indent="-171450" eaLnBrk="0" hangingPunct="0">
              <a:buFont typeface="Arial" panose="020B0604020202020204" pitchFamily="34" charset="0"/>
              <a:buChar char="•"/>
            </a:pPr>
            <a:r>
              <a:rPr lang="en-US" altLang="nl-NL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First catalogue world wide that was </a:t>
            </a:r>
            <a:r>
              <a:rPr lang="en-US" alt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tested on W3C guidelines!</a:t>
            </a:r>
          </a:p>
          <a:p>
            <a:pPr marL="1085850" lvl="2" indent="-171450" eaLnBrk="0" hangingPunct="0">
              <a:buFont typeface="Arial" panose="020B0604020202020204" pitchFamily="34" charset="0"/>
              <a:buChar char="•"/>
            </a:pPr>
            <a:r>
              <a:rPr lang="en-US" alt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Embedded Daisy online player</a:t>
            </a:r>
          </a:p>
          <a:p>
            <a:pPr marL="1085850" lvl="2" indent="-171450" eaLnBrk="0" hangingPunct="0">
              <a:buFont typeface="Arial" panose="020B0604020202020204" pitchFamily="34" charset="0"/>
              <a:buChar char="•"/>
            </a:pPr>
            <a:r>
              <a:rPr lang="en-US" alt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Some exceptions were given after some good discussions with Dutch board on the W3C guidelines</a:t>
            </a:r>
          </a:p>
          <a:p>
            <a:pPr marL="1085850" lvl="2" indent="-171450" eaLnBrk="0" hangingPunct="0">
              <a:buFont typeface="Arial" panose="020B0604020202020204" pitchFamily="34" charset="0"/>
              <a:buChar char="•"/>
            </a:pPr>
            <a:r>
              <a:rPr lang="en-US" alt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First website in the Netherlands which could comply to all guidelines (</a:t>
            </a:r>
            <a:r>
              <a:rPr lang="en-US" alt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142</a:t>
            </a:r>
            <a:r>
              <a:rPr lang="en-US" alt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), public part</a:t>
            </a:r>
            <a:r>
              <a:rPr lang="en-US" altLang="nl-NL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/>
            </a:r>
            <a:br>
              <a:rPr lang="en-US" altLang="nl-NL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</a:br>
            <a:endParaRPr lang="en-US" altLang="nl-NL" sz="1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marL="628650" lvl="1" indent="-171450" eaLnBrk="0" hangingPunct="0">
              <a:buFont typeface="Arial" panose="020B0604020202020204" pitchFamily="34" charset="0"/>
              <a:buChar char="•"/>
            </a:pPr>
            <a:r>
              <a:rPr lang="en-US" alt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User panel still plays a role in checking on any adjustment or development done on the website</a:t>
            </a:r>
          </a:p>
          <a:p>
            <a:pPr marL="628650" lvl="1" indent="-171450" eaLnBrk="0" hangingPunct="0">
              <a:buFont typeface="Arial" panose="020B0604020202020204" pitchFamily="34" charset="0"/>
              <a:buChar char="•"/>
            </a:pPr>
            <a:endParaRPr lang="en-US" altLang="nl-NL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marL="628650" lvl="1" indent="-171450" eaLnBrk="0" hangingPunct="0">
              <a:buFont typeface="Arial" panose="020B0604020202020204" pitchFamily="34" charset="0"/>
              <a:buChar char="•"/>
            </a:pPr>
            <a:r>
              <a:rPr lang="en-US" alt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Only small adjustments were </a:t>
            </a:r>
            <a:r>
              <a:rPr lang="en-US" altLang="nl-NL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done since then</a:t>
            </a:r>
            <a:r>
              <a:rPr lang="en-US" altLang="nl-NL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/>
            </a:r>
            <a:br>
              <a:rPr lang="en-US" altLang="nl-NL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</a:br>
            <a:endParaRPr lang="en-US" altLang="nl-NL" sz="14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39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1752600" y="457200"/>
            <a:ext cx="6715172" cy="615553"/>
          </a:xfrm>
        </p:spPr>
        <p:txBody>
          <a:bodyPr/>
          <a:lstStyle/>
          <a:p>
            <a:r>
              <a:rPr lang="en-GB" sz="2800" b="1" cap="all" dirty="0"/>
              <a:t>Renewed</a:t>
            </a:r>
            <a:r>
              <a:rPr lang="nl-NL" dirty="0" smtClean="0"/>
              <a:t> </a:t>
            </a:r>
            <a:r>
              <a:rPr lang="nl-NL" sz="2800" b="1" cap="all" dirty="0"/>
              <a:t>website 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1981200" y="2057400"/>
            <a:ext cx="594360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n-lt"/>
              </a:rPr>
              <a:t>This autumn the current website will again be renewed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n-lt"/>
              </a:rPr>
              <a:t>To much (useless) information, which does not appeal to new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n-lt"/>
              </a:rPr>
              <a:t>Other navigation structure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n-lt"/>
              </a:rPr>
              <a:t>More products </a:t>
            </a:r>
            <a:r>
              <a:rPr lang="en-GB" sz="1400" dirty="0">
                <a:latin typeface="+mn-lt"/>
              </a:rPr>
              <a:t>there like a </a:t>
            </a:r>
            <a:r>
              <a:rPr lang="en-GB" sz="1400" dirty="0" smtClean="0">
                <a:latin typeface="+mn-lt"/>
              </a:rPr>
              <a:t>in window shop and to try straight away</a:t>
            </a:r>
          </a:p>
          <a:p>
            <a:endParaRPr lang="en-GB" sz="1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n-lt"/>
              </a:rPr>
              <a:t>Direct ordering and shopping basket, for products so new clients don’t have to wait for two or three days before </a:t>
            </a:r>
            <a:r>
              <a:rPr lang="en-GB" sz="1400" dirty="0" err="1" smtClean="0">
                <a:latin typeface="+mn-lt"/>
              </a:rPr>
              <a:t>getng</a:t>
            </a:r>
            <a:r>
              <a:rPr lang="en-GB" sz="1400" dirty="0" smtClean="0">
                <a:latin typeface="+mn-lt"/>
              </a:rPr>
              <a:t> started (online)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n-lt"/>
              </a:rPr>
              <a:t>Nearby future: new user web based interface, Iguana by INFOR</a:t>
            </a:r>
          </a:p>
          <a:p>
            <a:endParaRPr lang="en-GB" sz="14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latin typeface="+mn-lt"/>
              </a:rPr>
              <a:t>No longer two separate websites needed because Iguana interface has been developed on Accessibility W3C guidelines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 smtClean="0">
              <a:latin typeface="+mn-lt"/>
            </a:endParaRPr>
          </a:p>
          <a:p>
            <a:endParaRPr lang="nl-NL" sz="1400" dirty="0" smtClean="0">
              <a:latin typeface="+mn-lt"/>
            </a:endParaRPr>
          </a:p>
          <a:p>
            <a:endParaRPr lang="nl-NL" sz="1400" dirty="0">
              <a:latin typeface="+mn-lt"/>
            </a:endParaRPr>
          </a:p>
          <a:p>
            <a:r>
              <a:rPr lang="nl-NL" sz="1400" dirty="0" smtClean="0">
                <a:latin typeface="+mn-lt"/>
              </a:rPr>
              <a:t> </a:t>
            </a:r>
            <a:endParaRPr lang="nl-NL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132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2286000" y="1676400"/>
            <a:ext cx="5857916" cy="4724400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W3C guidelines are not that to difficult to apply on. Much more is possible nowadays then a couple of years ago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Chose a developer/company who can built according to those guidelines, with some proven record on that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Make use of (end) user panels, both blind/ill-sighted and dyslectic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Blind/ill-sighted </a:t>
            </a:r>
            <a:r>
              <a:rPr lang="en-GB" sz="1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dyslectic may have different needs for a website, but both groups can be served on a same website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Advocacy on Accessibility: We are in the country of Louis Braille, information (content) has become more accessible over the years, but what about the way to get there? Still a lot of work to be done!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 the Netherlands: this autumn a declaration is signed by Bibliotheek.nl (Dutch digital platform for public libraries), Accessibility and National Centre for Adapted Reading for making all the websites for public libraries (WAAS = Website as a services and their components accessible. </a:t>
            </a: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nl-NL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1600200" y="533400"/>
            <a:ext cx="6715172" cy="523220"/>
          </a:xfrm>
        </p:spPr>
        <p:txBody>
          <a:bodyPr/>
          <a:lstStyle/>
          <a:p>
            <a:r>
              <a:rPr lang="en-GB" sz="2800" b="1" cap="all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993784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2286000" y="3657600"/>
            <a:ext cx="5857916" cy="642942"/>
          </a:xfrm>
        </p:spPr>
        <p:txBody>
          <a:bodyPr/>
          <a:lstStyle/>
          <a:p>
            <a:r>
              <a:rPr lang="nl-NL" dirty="0" err="1" smtClean="0"/>
              <a:t>Questions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l-NL" dirty="0" err="1" smtClean="0"/>
              <a:t>Thank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/ Merci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096000"/>
            <a:ext cx="17748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2379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</TotalTime>
  <Words>680</Words>
  <Application>Microsoft Office PowerPoint</Application>
  <PresentationFormat>Diavoorstelling (4:3)</PresentationFormat>
  <Paragraphs>84</Paragraphs>
  <Slides>8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IFLA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Susan Schaepman</dc:creator>
  <cp:lastModifiedBy>Menno Stein</cp:lastModifiedBy>
  <cp:revision>56</cp:revision>
  <dcterms:created xsi:type="dcterms:W3CDTF">2012-04-23T13:28:52Z</dcterms:created>
  <dcterms:modified xsi:type="dcterms:W3CDTF">2014-08-18T08:46:35Z</dcterms:modified>
</cp:coreProperties>
</file>