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7" r:id="rId2"/>
    <p:sldId id="260" r:id="rId3"/>
    <p:sldId id="261" r:id="rId4"/>
    <p:sldId id="263" r:id="rId5"/>
    <p:sldId id="268" r:id="rId6"/>
    <p:sldId id="264" r:id="rId7"/>
    <p:sldId id="269" r:id="rId8"/>
    <p:sldId id="270" r:id="rId9"/>
    <p:sldId id="271" r:id="rId10"/>
    <p:sldId id="265" r:id="rId11"/>
    <p:sldId id="266" r:id="rId12"/>
    <p:sldId id="267" r:id="rId13"/>
    <p:sldId id="272"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A2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0261" autoAdjust="0"/>
  </p:normalViewPr>
  <p:slideViewPr>
    <p:cSldViewPr>
      <p:cViewPr varScale="1">
        <p:scale>
          <a:sx n="74" d="100"/>
          <a:sy n="74" d="100"/>
        </p:scale>
        <p:origin x="185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B330C60-2961-46A5-AC39-0374E8835BCC}" type="datetimeFigureOut">
              <a:rPr lang="nl-NL"/>
              <a:pPr>
                <a:defRPr/>
              </a:pPr>
              <a:t>15-8-2014</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nl-NL"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9EC7D50-EF2F-441C-B2EF-031841D68E67}" type="slidenum">
              <a:rPr lang="nl-NL"/>
              <a:pPr>
                <a:defRPr/>
              </a:pPr>
              <a:t>‹nr.›</a:t>
            </a:fld>
            <a:endParaRPr lang="nl-NL"/>
          </a:p>
        </p:txBody>
      </p:sp>
    </p:spTree>
    <p:extLst>
      <p:ext uri="{BB962C8B-B14F-4D97-AF65-F5344CB8AC3E}">
        <p14:creationId xmlns:p14="http://schemas.microsoft.com/office/powerpoint/2010/main" val="966734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C70630-B625-4020-8573-196B901C8828}" type="slidenum">
              <a:rPr lang="en-GB" smtClean="0"/>
              <a:pPr fontAlgn="base">
                <a:spcBef>
                  <a:spcPct val="0"/>
                </a:spcBef>
                <a:spcAft>
                  <a:spcPct val="0"/>
                </a:spcAft>
                <a:defRPr/>
              </a:pPr>
              <a:t>1</a:t>
            </a:fld>
            <a:endParaRPr lang="en-GB" smtClean="0"/>
          </a:p>
        </p:txBody>
      </p:sp>
    </p:spTree>
    <p:extLst>
      <p:ext uri="{BB962C8B-B14F-4D97-AF65-F5344CB8AC3E}">
        <p14:creationId xmlns:p14="http://schemas.microsoft.com/office/powerpoint/2010/main" val="1942330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70000" lnSpcReduction="20000"/>
          </a:bodyPr>
          <a:lstStyle/>
          <a:p>
            <a:pPr eaLnBrk="1" hangingPunct="1"/>
            <a:r>
              <a:rPr lang="en-GB" sz="2500" noProof="0" dirty="0" smtClean="0"/>
              <a:t>Although the adapted reading service in the</a:t>
            </a:r>
            <a:r>
              <a:rPr lang="en-GB" sz="2500" baseline="0" noProof="0" dirty="0" smtClean="0"/>
              <a:t> Netherlands has officially  been part of the Dutch Public Library system since 2007, the use of books in alternative format (Daisy books) at the public library has been very modest indeed. Most libraries have a limited collection of Daisy titles, and they are not very popular in terms of lending numbers. On top of that the titles cannot be borrowed by just anyone, officially one should have a print disability to be able to do so.  The majority of all the adapted reading done in the Netherlands is being ordered through the National Centre for Adapted Reading and being handled by another national organisation called </a:t>
            </a:r>
            <a:r>
              <a:rPr lang="en-GB" sz="2500" baseline="0" noProof="0" dirty="0" err="1" smtClean="0"/>
              <a:t>Dedicon</a:t>
            </a:r>
            <a:r>
              <a:rPr lang="en-GB" sz="2500" baseline="0" noProof="0" dirty="0" smtClean="0"/>
              <a:t>. So one could very well say that adapted reading is </a:t>
            </a:r>
            <a:r>
              <a:rPr lang="en-US" sz="2500" i="1" dirty="0" smtClean="0"/>
              <a:t>special</a:t>
            </a:r>
            <a:r>
              <a:rPr lang="en-US" sz="2500" dirty="0" smtClean="0"/>
              <a:t> service in a </a:t>
            </a:r>
            <a:r>
              <a:rPr lang="en-US" sz="2500" i="1" dirty="0" smtClean="0"/>
              <a:t>special</a:t>
            </a:r>
            <a:r>
              <a:rPr lang="en-US" sz="2500" dirty="0" smtClean="0"/>
              <a:t> format for a specific group of people, </a:t>
            </a:r>
          </a:p>
          <a:p>
            <a:pPr eaLnBrk="1" hangingPunct="1"/>
            <a:r>
              <a:rPr lang="en-US" sz="2500" dirty="0" smtClean="0"/>
              <a:t>But the scenery is changing rapidly, having to do with political as well as technical reasons.</a:t>
            </a:r>
          </a:p>
          <a:p>
            <a:pPr eaLnBrk="1" hangingPunct="1"/>
            <a:r>
              <a:rPr lang="en-US" sz="2500" dirty="0" smtClean="0"/>
              <a:t>Lets have look at the services and the numbers as they are now.</a:t>
            </a:r>
          </a:p>
          <a:p>
            <a:endParaRPr lang="en-GB" noProof="0"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2</a:t>
            </a:fld>
            <a:endParaRPr lang="nl-NL"/>
          </a:p>
        </p:txBody>
      </p:sp>
    </p:spTree>
    <p:extLst>
      <p:ext uri="{BB962C8B-B14F-4D97-AF65-F5344CB8AC3E}">
        <p14:creationId xmlns:p14="http://schemas.microsoft.com/office/powerpoint/2010/main" val="121993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smtClean="0"/>
              <a:t>If we compare the number of people who use the public libraries with</a:t>
            </a:r>
            <a:r>
              <a:rPr lang="en-GB" baseline="0" noProof="0" dirty="0" smtClean="0"/>
              <a:t> those who lend their books through the Centre, we as special service providers are only half as effective as the public libraries are. Look at the numbers. Making the costs of this special service relatively expensive. </a:t>
            </a:r>
            <a:r>
              <a:rPr lang="en-GB" baseline="0" noProof="0" dirty="0" smtClean="0"/>
              <a:t>If we take into account the high expenses we have to make for creating the special formats such as audio and braille we are still more expensive </a:t>
            </a:r>
            <a:r>
              <a:rPr lang="en-GB" baseline="0" noProof="0" dirty="0" smtClean="0"/>
              <a:t>and it leads us to doubt our assumptions about the potential numbers or in we are in the dark about how the majority of our potential costumers get by without us.</a:t>
            </a:r>
          </a:p>
          <a:p>
            <a:r>
              <a:rPr lang="en-GB" baseline="0" noProof="0" dirty="0" smtClean="0"/>
              <a:t>And it worries the government; they have an obligation to be able to inform all Dutch citizens and to make society and culture inclusive for everybody.</a:t>
            </a:r>
          </a:p>
          <a:p>
            <a:r>
              <a:rPr lang="en-GB" baseline="0" noProof="0" dirty="0" smtClean="0"/>
              <a:t>So we need to do something: and this is the challenge we have set.</a:t>
            </a:r>
            <a:endParaRPr lang="en-GB" noProof="0"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3</a:t>
            </a:fld>
            <a:endParaRPr lang="nl-NL"/>
          </a:p>
        </p:txBody>
      </p:sp>
    </p:spTree>
    <p:extLst>
      <p:ext uri="{BB962C8B-B14F-4D97-AF65-F5344CB8AC3E}">
        <p14:creationId xmlns:p14="http://schemas.microsoft.com/office/powerpoint/2010/main" val="1345586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smtClean="0"/>
              <a:t>Politically we are entering a new an</a:t>
            </a:r>
            <a:r>
              <a:rPr lang="en-GB" baseline="0" noProof="0" dirty="0" smtClean="0"/>
              <a:t> more positive phase in terms of our thinking about libraries. For sure public libraries are still under financial duress and many times simply at the mercy of local municipal priorities, now at least there is a laws that specifies the core functions of public libraries and sets a standard for a digital national infrastructure. The new library law has been debated passionately (in library land), and it does not please everybody; especially so since the minster does not want to guarantee the existence of at least one  physical library in each of the 403 municipalities   that we have in the Netherlands. But it does raise the importance of libraries in the awareness of the policy makers and gives our special library an unique starting point! </a:t>
            </a:r>
            <a:endParaRPr lang="en-GB" noProof="0"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4</a:t>
            </a:fld>
            <a:endParaRPr lang="nl-NL"/>
          </a:p>
        </p:txBody>
      </p:sp>
    </p:spTree>
    <p:extLst>
      <p:ext uri="{BB962C8B-B14F-4D97-AF65-F5344CB8AC3E}">
        <p14:creationId xmlns:p14="http://schemas.microsoft.com/office/powerpoint/2010/main" val="110213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smtClean="0"/>
              <a:t>The </a:t>
            </a:r>
            <a:r>
              <a:rPr lang="en-GB" noProof="0" dirty="0" err="1" smtClean="0"/>
              <a:t>ebooks</a:t>
            </a:r>
            <a:r>
              <a:rPr lang="en-GB" noProof="0" dirty="0" smtClean="0"/>
              <a:t> are negotiated centrally through the library association (VOB) and the individual (independent)</a:t>
            </a:r>
            <a:r>
              <a:rPr lang="en-GB" baseline="0" noProof="0" dirty="0" smtClean="0"/>
              <a:t> library can acquire this service through a national infrastructure.</a:t>
            </a:r>
          </a:p>
          <a:p>
            <a:endParaRPr lang="en-GB" noProof="0"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5</a:t>
            </a:fld>
            <a:endParaRPr lang="nl-NL"/>
          </a:p>
        </p:txBody>
      </p:sp>
    </p:spTree>
    <p:extLst>
      <p:ext uri="{BB962C8B-B14F-4D97-AF65-F5344CB8AC3E}">
        <p14:creationId xmlns:p14="http://schemas.microsoft.com/office/powerpoint/2010/main" val="2637485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This</a:t>
            </a:r>
            <a:r>
              <a:rPr lang="nl-NL" dirty="0" smtClean="0"/>
              <a:t> </a:t>
            </a:r>
            <a:r>
              <a:rPr lang="nl-NL" dirty="0" err="1" smtClean="0"/>
              <a:t>how</a:t>
            </a:r>
            <a:r>
              <a:rPr lang="nl-NL" dirty="0" smtClean="0"/>
              <a:t> a home page of a </a:t>
            </a:r>
            <a:r>
              <a:rPr lang="nl-NL" dirty="0" err="1" smtClean="0"/>
              <a:t>local</a:t>
            </a:r>
            <a:r>
              <a:rPr lang="nl-NL" baseline="0" dirty="0" smtClean="0"/>
              <a:t> Dutch </a:t>
            </a:r>
            <a:r>
              <a:rPr lang="nl-NL" baseline="0" dirty="0" err="1" smtClean="0"/>
              <a:t>library</a:t>
            </a:r>
            <a:r>
              <a:rPr lang="nl-NL" baseline="0" dirty="0" smtClean="0"/>
              <a:t> </a:t>
            </a:r>
            <a:r>
              <a:rPr lang="nl-NL" baseline="0" dirty="0" err="1" smtClean="0"/>
              <a:t>will</a:t>
            </a:r>
            <a:r>
              <a:rPr lang="nl-NL" baseline="0" dirty="0" smtClean="0"/>
              <a:t> present </a:t>
            </a:r>
            <a:r>
              <a:rPr lang="nl-NL" baseline="0" dirty="0" err="1" smtClean="0"/>
              <a:t>itself</a:t>
            </a:r>
            <a:r>
              <a:rPr lang="nl-NL" baseline="0" dirty="0" smtClean="0"/>
              <a:t>. </a:t>
            </a:r>
            <a:r>
              <a:rPr lang="nl-NL" baseline="0" dirty="0" err="1" smtClean="0"/>
              <a:t>Notice</a:t>
            </a:r>
            <a:r>
              <a:rPr lang="nl-NL" baseline="0" dirty="0" smtClean="0"/>
              <a:t> log in, the search banner </a:t>
            </a:r>
            <a:r>
              <a:rPr lang="nl-NL" baseline="0" dirty="0" err="1" smtClean="0"/>
              <a:t>and</a:t>
            </a:r>
            <a:r>
              <a:rPr lang="nl-NL" baseline="0" dirty="0" smtClean="0"/>
              <a:t> </a:t>
            </a:r>
            <a:r>
              <a:rPr lang="nl-NL" baseline="0" dirty="0" err="1" smtClean="0"/>
              <a:t>for</a:t>
            </a:r>
            <a:r>
              <a:rPr lang="nl-NL" baseline="0" dirty="0" smtClean="0"/>
              <a:t> </a:t>
            </a:r>
            <a:r>
              <a:rPr lang="nl-NL" baseline="0" dirty="0" err="1" smtClean="0"/>
              <a:t>instance</a:t>
            </a:r>
            <a:r>
              <a:rPr lang="nl-NL" baseline="0" dirty="0" smtClean="0"/>
              <a:t> </a:t>
            </a:r>
            <a:r>
              <a:rPr lang="nl-NL" baseline="0" dirty="0" err="1" smtClean="0"/>
              <a:t>Galary</a:t>
            </a:r>
            <a:r>
              <a:rPr lang="nl-NL" baseline="0" dirty="0" smtClean="0"/>
              <a:t> of New </a:t>
            </a:r>
            <a:r>
              <a:rPr lang="nl-NL" baseline="0" dirty="0" err="1" smtClean="0"/>
              <a:t>Titles</a:t>
            </a:r>
            <a:r>
              <a:rPr lang="nl-NL" baseline="0" dirty="0" smtClean="0"/>
              <a:t> </a:t>
            </a:r>
            <a:endParaRPr lang="nl-NL"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7</a:t>
            </a:fld>
            <a:endParaRPr lang="nl-NL"/>
          </a:p>
        </p:txBody>
      </p:sp>
    </p:spTree>
    <p:extLst>
      <p:ext uri="{BB962C8B-B14F-4D97-AF65-F5344CB8AC3E}">
        <p14:creationId xmlns:p14="http://schemas.microsoft.com/office/powerpoint/2010/main" val="4137610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smtClean="0"/>
              <a:t>Daisy books should be catalogued not</a:t>
            </a:r>
            <a:r>
              <a:rPr lang="en-GB" baseline="0" noProof="0" dirty="0" smtClean="0"/>
              <a:t> as a special edition of the printed book (as we were doing), but as a new manifestation of the work it self. </a:t>
            </a:r>
            <a:endParaRPr lang="en-GB" noProof="0"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10</a:t>
            </a:fld>
            <a:endParaRPr lang="nl-NL"/>
          </a:p>
        </p:txBody>
      </p:sp>
    </p:spTree>
    <p:extLst>
      <p:ext uri="{BB962C8B-B14F-4D97-AF65-F5344CB8AC3E}">
        <p14:creationId xmlns:p14="http://schemas.microsoft.com/office/powerpoint/2010/main" val="159968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eaLnBrk="1" hangingPunct="1"/>
            <a:r>
              <a:rPr lang="en-GB" noProof="0" dirty="0" smtClean="0"/>
              <a:t>Going back to were we started:.</a:t>
            </a:r>
            <a:r>
              <a:rPr lang="en-GB" baseline="0" noProof="0" dirty="0" smtClean="0"/>
              <a:t> Remember we said </a:t>
            </a:r>
            <a:r>
              <a:rPr lang="en-GB" sz="1200" baseline="0" noProof="0" dirty="0" smtClean="0"/>
              <a:t>that adapted reading is </a:t>
            </a:r>
            <a:r>
              <a:rPr lang="en-US" sz="1200" i="1" dirty="0" smtClean="0"/>
              <a:t>special</a:t>
            </a:r>
            <a:r>
              <a:rPr lang="en-US" sz="1200" dirty="0" smtClean="0"/>
              <a:t> service in a </a:t>
            </a:r>
            <a:r>
              <a:rPr lang="en-US" sz="1200" i="1" dirty="0" smtClean="0"/>
              <a:t>special</a:t>
            </a:r>
            <a:r>
              <a:rPr lang="en-US" sz="1200" dirty="0" smtClean="0"/>
              <a:t> format for a specific group of people, </a:t>
            </a:r>
          </a:p>
          <a:p>
            <a:pPr eaLnBrk="1" hangingPunct="1"/>
            <a:r>
              <a:rPr lang="en-US" sz="1200" dirty="0" smtClean="0"/>
              <a:t>But the scenery is changing rapidly, having to do with political as well as technical reasons. </a:t>
            </a:r>
          </a:p>
          <a:p>
            <a:pPr eaLnBrk="1" hangingPunct="1"/>
            <a:r>
              <a:rPr lang="en-US" sz="1200" dirty="0" smtClean="0"/>
              <a:t>We have seen the political reason</a:t>
            </a:r>
            <a:r>
              <a:rPr lang="en-US" sz="1200" baseline="0" dirty="0" smtClean="0"/>
              <a:t> (more inclusion, more people should use adapted reading) and the technical one )digital infrastructure.</a:t>
            </a:r>
          </a:p>
          <a:p>
            <a:pPr eaLnBrk="1" hangingPunct="1"/>
            <a:r>
              <a:rPr lang="en-US" sz="1200" baseline="0" dirty="0" smtClean="0"/>
              <a:t>And what about being special: are we moving away from that. In certain aspects yes, in others no.  In terms of copyright we are still definitely exceptional, in terms of delivery we are beginning to look quite normal and inclusive. So in general we have taken a step in the direction of more inclusion, with the definite benefit of becoming more visible within mainstream library landscape and hopefully reaching more people with are (yes, still exceptional) services.</a:t>
            </a:r>
            <a:endParaRPr lang="en-US" sz="1200" dirty="0" smtClean="0"/>
          </a:p>
          <a:p>
            <a:endParaRPr lang="nl-NL" dirty="0"/>
          </a:p>
        </p:txBody>
      </p:sp>
      <p:sp>
        <p:nvSpPr>
          <p:cNvPr id="4" name="Tijdelijke aanduiding voor dianummer 3"/>
          <p:cNvSpPr>
            <a:spLocks noGrp="1"/>
          </p:cNvSpPr>
          <p:nvPr>
            <p:ph type="sldNum" sz="quarter" idx="10"/>
          </p:nvPr>
        </p:nvSpPr>
        <p:spPr/>
        <p:txBody>
          <a:bodyPr/>
          <a:lstStyle/>
          <a:p>
            <a:pPr>
              <a:defRPr/>
            </a:pPr>
            <a:fld id="{29EC7D50-EF2F-441C-B2EF-031841D68E67}" type="slidenum">
              <a:rPr lang="nl-NL" smtClean="0"/>
              <a:pPr>
                <a:defRPr/>
              </a:pPr>
              <a:t>12</a:t>
            </a:fld>
            <a:endParaRPr lang="nl-NL"/>
          </a:p>
        </p:txBody>
      </p:sp>
    </p:spTree>
    <p:extLst>
      <p:ext uri="{BB962C8B-B14F-4D97-AF65-F5344CB8AC3E}">
        <p14:creationId xmlns:p14="http://schemas.microsoft.com/office/powerpoint/2010/main" val="681966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lvl1pPr>
              <a:defRPr/>
            </a:lvl1pPr>
          </a:lstStyle>
          <a:p>
            <a:pPr>
              <a:defRPr/>
            </a:pPr>
            <a:fld id="{C634F611-65C6-4A22-B766-42D7873CBA40}" type="datetimeFigureOut">
              <a:rPr lang="nl-NL"/>
              <a:pPr>
                <a:defRPr/>
              </a:pPr>
              <a:t>15-8-2014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8E4817AF-F07B-4DAF-A020-2A89DF817A61}" type="slidenum">
              <a:rPr lang="nl-NL"/>
              <a:pPr>
                <a:defRPr/>
              </a:pPr>
              <a:t>‹nr.›</a:t>
            </a:fld>
            <a:endParaRPr lang="nl-NL"/>
          </a:p>
        </p:txBody>
      </p:sp>
    </p:spTree>
    <p:extLst>
      <p:ext uri="{BB962C8B-B14F-4D97-AF65-F5344CB8AC3E}">
        <p14:creationId xmlns:p14="http://schemas.microsoft.com/office/powerpoint/2010/main" val="323384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CCEC8E86-B05E-42DE-8F5D-BB44EE1269F5}" type="datetimeFigureOut">
              <a:rPr lang="nl-NL"/>
              <a:pPr>
                <a:defRPr/>
              </a:pPr>
              <a:t>15-8-2014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2D3415D6-4108-45BF-8B4A-C650504FFCE3}" type="slidenum">
              <a:rPr lang="nl-NL"/>
              <a:pPr>
                <a:defRPr/>
              </a:pPr>
              <a:t>‹nr.›</a:t>
            </a:fld>
            <a:endParaRPr lang="nl-NL"/>
          </a:p>
        </p:txBody>
      </p:sp>
    </p:spTree>
    <p:extLst>
      <p:ext uri="{BB962C8B-B14F-4D97-AF65-F5344CB8AC3E}">
        <p14:creationId xmlns:p14="http://schemas.microsoft.com/office/powerpoint/2010/main" val="254116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D0932713-9B9A-483E-9368-F801C8F623FF}" type="datetimeFigureOut">
              <a:rPr lang="nl-NL"/>
              <a:pPr>
                <a:defRPr/>
              </a:pPr>
              <a:t>15-8-2014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798E6CF7-CCD7-4F2A-813A-D411426522E2}" type="slidenum">
              <a:rPr lang="nl-NL"/>
              <a:pPr>
                <a:defRPr/>
              </a:pPr>
              <a:t>‹nr.›</a:t>
            </a:fld>
            <a:endParaRPr lang="nl-NL"/>
          </a:p>
        </p:txBody>
      </p:sp>
    </p:spTree>
    <p:extLst>
      <p:ext uri="{BB962C8B-B14F-4D97-AF65-F5344CB8AC3E}">
        <p14:creationId xmlns:p14="http://schemas.microsoft.com/office/powerpoint/2010/main" val="8859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Master title slide">
    <p:spTree>
      <p:nvGrpSpPr>
        <p:cNvPr id="1" name=""/>
        <p:cNvGrpSpPr/>
        <p:nvPr/>
      </p:nvGrpSpPr>
      <p:grpSpPr>
        <a:xfrm>
          <a:off x="0" y="0"/>
          <a:ext cx="0" cy="0"/>
          <a:chOff x="0" y="0"/>
          <a:chExt cx="0" cy="0"/>
        </a:xfrm>
      </p:grpSpPr>
      <p:sp>
        <p:nvSpPr>
          <p:cNvPr id="4" name="Rectangle 6"/>
          <p:cNvSpPr/>
          <p:nvPr userDrawn="1"/>
        </p:nvSpPr>
        <p:spPr>
          <a:xfrm>
            <a:off x="0" y="0"/>
            <a:ext cx="1524000" cy="6858000"/>
          </a:xfrm>
          <a:prstGeom prst="rect">
            <a:avLst/>
          </a:prstGeom>
          <a:gradFill flip="none" rotWithShape="1">
            <a:gsLst>
              <a:gs pos="0">
                <a:srgbClr val="3DA2CF">
                  <a:tint val="66000"/>
                  <a:satMod val="160000"/>
                </a:srgbClr>
              </a:gs>
              <a:gs pos="50000">
                <a:srgbClr val="3DA2CF">
                  <a:tint val="44500"/>
                  <a:satMod val="160000"/>
                </a:srgbClr>
              </a:gs>
              <a:gs pos="100000">
                <a:srgbClr val="3DA2CF">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solidFill>
                <a:srgbClr val="FFFFFF"/>
              </a:solidFill>
              <a:cs typeface="Arial" charset="0"/>
            </a:endParaRPr>
          </a:p>
        </p:txBody>
      </p:sp>
      <p:pic>
        <p:nvPicPr>
          <p:cNvPr id="5" name="Picture 2" descr="G:\IFLA HQ files\Conference Business\2014 Lyon\Logo\IFLA 2014 Web Logos\IFLA WLIC 2014 logo (web)\wlic-logo-2014-white-larg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8113" y="4953000"/>
            <a:ext cx="1247775"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0675" y="228600"/>
            <a:ext cx="88265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p:cNvSpPr>
            <a:spLocks noGrp="1"/>
          </p:cNvSpPr>
          <p:nvPr>
            <p:ph type="subTitle" idx="1"/>
          </p:nvPr>
        </p:nvSpPr>
        <p:spPr>
          <a:xfrm>
            <a:off x="3071803" y="3857628"/>
            <a:ext cx="5857916" cy="642942"/>
          </a:xfrm>
        </p:spPr>
        <p:txBody>
          <a:bodyPr/>
          <a:lstStyle>
            <a:lvl1pPr marL="0" indent="0" algn="ctr">
              <a:buNone/>
              <a:defRPr sz="2800">
                <a:solidFill>
                  <a:srgbClr val="00819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0" name="Text Placeholder 12"/>
          <p:cNvSpPr>
            <a:spLocks noGrp="1"/>
          </p:cNvSpPr>
          <p:nvPr>
            <p:ph type="body" sz="quarter" idx="14"/>
          </p:nvPr>
        </p:nvSpPr>
        <p:spPr>
          <a:xfrm>
            <a:off x="1643043" y="2670572"/>
            <a:ext cx="6715172" cy="615553"/>
          </a:xfrm>
          <a:noFill/>
          <a:ln w="19050" cap="flat" cmpd="sng">
            <a:noFill/>
            <a:round/>
          </a:ln>
        </p:spPr>
        <p:txBody>
          <a:bodyPr rIns="36000">
            <a:spAutoFit/>
          </a:bodyPr>
          <a:lstStyle>
            <a:lvl1pPr marL="72000" indent="0" algn="ctr">
              <a:buNone/>
              <a:defRPr sz="3400" baseline="0">
                <a:solidFill>
                  <a:srgbClr val="D50033"/>
                </a:solidFill>
                <a:latin typeface="Minion Pro" pitchFamily="18" charset="0"/>
                <a:cs typeface="Arial" pitchFamily="34" charset="0"/>
              </a:defRPr>
            </a:lvl1pPr>
          </a:lstStyle>
          <a:p>
            <a:pPr lvl="0"/>
            <a:r>
              <a:rPr lang="en-US" dirty="0" smtClean="0"/>
              <a:t>Click to edit Master text styles</a:t>
            </a:r>
          </a:p>
        </p:txBody>
      </p:sp>
    </p:spTree>
    <p:extLst>
      <p:ext uri="{BB962C8B-B14F-4D97-AF65-F5344CB8AC3E}">
        <p14:creationId xmlns:p14="http://schemas.microsoft.com/office/powerpoint/2010/main" val="425532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lvl1pPr>
              <a:defRPr/>
            </a:lvl1pPr>
          </a:lstStyle>
          <a:p>
            <a:pPr>
              <a:defRPr/>
            </a:pPr>
            <a:fld id="{36689388-B913-4812-9F22-761EE7D515FC}" type="datetimeFigureOut">
              <a:rPr lang="nl-NL"/>
              <a:pPr>
                <a:defRPr/>
              </a:pPr>
              <a:t>15-8-2014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BF5A937D-5179-4C40-BC31-E9C004F67ADB}" type="slidenum">
              <a:rPr lang="nl-NL"/>
              <a:pPr>
                <a:defRPr/>
              </a:pPr>
              <a:t>‹nr.›</a:t>
            </a:fld>
            <a:endParaRPr lang="nl-NL"/>
          </a:p>
        </p:txBody>
      </p:sp>
    </p:spTree>
    <p:extLst>
      <p:ext uri="{BB962C8B-B14F-4D97-AF65-F5344CB8AC3E}">
        <p14:creationId xmlns:p14="http://schemas.microsoft.com/office/powerpoint/2010/main" val="307387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9CF4E6-D6DF-4933-849B-62DEB772A605}" type="datetimeFigureOut">
              <a:rPr lang="nl-NL"/>
              <a:pPr>
                <a:defRPr/>
              </a:pPr>
              <a:t>15-8-2014</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lvl1pPr>
          </a:lstStyle>
          <a:p>
            <a:pPr>
              <a:defRPr/>
            </a:pPr>
            <a:fld id="{F57F02E7-D17D-4BF0-B4E2-8E7B86B12A25}" type="slidenum">
              <a:rPr lang="nl-NL"/>
              <a:pPr>
                <a:defRPr/>
              </a:pPr>
              <a:t>‹nr.›</a:t>
            </a:fld>
            <a:endParaRPr lang="nl-NL"/>
          </a:p>
        </p:txBody>
      </p:sp>
    </p:spTree>
    <p:extLst>
      <p:ext uri="{BB962C8B-B14F-4D97-AF65-F5344CB8AC3E}">
        <p14:creationId xmlns:p14="http://schemas.microsoft.com/office/powerpoint/2010/main" val="367265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3"/>
          <p:cNvSpPr>
            <a:spLocks noGrp="1"/>
          </p:cNvSpPr>
          <p:nvPr>
            <p:ph type="dt" sz="half" idx="10"/>
          </p:nvPr>
        </p:nvSpPr>
        <p:spPr/>
        <p:txBody>
          <a:bodyPr/>
          <a:lstStyle>
            <a:lvl1pPr>
              <a:defRPr/>
            </a:lvl1pPr>
          </a:lstStyle>
          <a:p>
            <a:pPr>
              <a:defRPr/>
            </a:pPr>
            <a:fld id="{D659B020-AB6D-4F90-9441-B1A8E5B9121C}" type="datetimeFigureOut">
              <a:rPr lang="nl-NL"/>
              <a:pPr>
                <a:defRPr/>
              </a:pPr>
              <a:t>15-8-2014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9BF272BC-1722-4B2A-BD6E-B86079A53608}" type="slidenum">
              <a:rPr lang="nl-NL"/>
              <a:pPr>
                <a:defRPr/>
              </a:pPr>
              <a:t>‹nr.›</a:t>
            </a:fld>
            <a:endParaRPr lang="nl-NL"/>
          </a:p>
        </p:txBody>
      </p:sp>
    </p:spTree>
    <p:extLst>
      <p:ext uri="{BB962C8B-B14F-4D97-AF65-F5344CB8AC3E}">
        <p14:creationId xmlns:p14="http://schemas.microsoft.com/office/powerpoint/2010/main" val="88854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3"/>
          <p:cNvSpPr>
            <a:spLocks noGrp="1"/>
          </p:cNvSpPr>
          <p:nvPr>
            <p:ph type="dt" sz="half" idx="10"/>
          </p:nvPr>
        </p:nvSpPr>
        <p:spPr/>
        <p:txBody>
          <a:bodyPr/>
          <a:lstStyle>
            <a:lvl1pPr>
              <a:defRPr/>
            </a:lvl1pPr>
          </a:lstStyle>
          <a:p>
            <a:pPr>
              <a:defRPr/>
            </a:pPr>
            <a:fld id="{94EDC2E2-41C1-40B6-8AB1-074DDDCBCBCA}" type="datetimeFigureOut">
              <a:rPr lang="nl-NL"/>
              <a:pPr>
                <a:defRPr/>
              </a:pPr>
              <a:t>15-8-2014</a:t>
            </a:fld>
            <a:endParaRPr lang="nl-NL"/>
          </a:p>
        </p:txBody>
      </p:sp>
      <p:sp>
        <p:nvSpPr>
          <p:cNvPr id="8" name="Footer Placeholder 4"/>
          <p:cNvSpPr>
            <a:spLocks noGrp="1"/>
          </p:cNvSpPr>
          <p:nvPr>
            <p:ph type="ftr" sz="quarter" idx="11"/>
          </p:nvPr>
        </p:nvSpPr>
        <p:spPr/>
        <p:txBody>
          <a:bodyPr/>
          <a:lstStyle>
            <a:lvl1pPr>
              <a:defRPr/>
            </a:lvl1pPr>
          </a:lstStyle>
          <a:p>
            <a:pPr>
              <a:defRPr/>
            </a:pPr>
            <a:endParaRPr lang="nl-NL"/>
          </a:p>
        </p:txBody>
      </p:sp>
      <p:sp>
        <p:nvSpPr>
          <p:cNvPr id="9" name="Slide Number Placeholder 5"/>
          <p:cNvSpPr>
            <a:spLocks noGrp="1"/>
          </p:cNvSpPr>
          <p:nvPr>
            <p:ph type="sldNum" sz="quarter" idx="12"/>
          </p:nvPr>
        </p:nvSpPr>
        <p:spPr/>
        <p:txBody>
          <a:bodyPr/>
          <a:lstStyle>
            <a:lvl1pPr>
              <a:defRPr/>
            </a:lvl1pPr>
          </a:lstStyle>
          <a:p>
            <a:pPr>
              <a:defRPr/>
            </a:pPr>
            <a:fld id="{F6649665-D9EA-482D-8908-C904862F7E3C}" type="slidenum">
              <a:rPr lang="nl-NL"/>
              <a:pPr>
                <a:defRPr/>
              </a:pPr>
              <a:t>‹nr.›</a:t>
            </a:fld>
            <a:endParaRPr lang="nl-NL"/>
          </a:p>
        </p:txBody>
      </p:sp>
    </p:spTree>
    <p:extLst>
      <p:ext uri="{BB962C8B-B14F-4D97-AF65-F5344CB8AC3E}">
        <p14:creationId xmlns:p14="http://schemas.microsoft.com/office/powerpoint/2010/main" val="83240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3"/>
          <p:cNvSpPr>
            <a:spLocks noGrp="1"/>
          </p:cNvSpPr>
          <p:nvPr>
            <p:ph type="dt" sz="half" idx="10"/>
          </p:nvPr>
        </p:nvSpPr>
        <p:spPr/>
        <p:txBody>
          <a:bodyPr/>
          <a:lstStyle>
            <a:lvl1pPr>
              <a:defRPr/>
            </a:lvl1pPr>
          </a:lstStyle>
          <a:p>
            <a:pPr>
              <a:defRPr/>
            </a:pPr>
            <a:fld id="{FCF1BE42-D72F-4464-A6CB-BDEF773173BE}" type="datetimeFigureOut">
              <a:rPr lang="nl-NL"/>
              <a:pPr>
                <a:defRPr/>
              </a:pPr>
              <a:t>15-8-2014</a:t>
            </a:fld>
            <a:endParaRPr lang="nl-NL"/>
          </a:p>
        </p:txBody>
      </p:sp>
      <p:sp>
        <p:nvSpPr>
          <p:cNvPr id="4" name="Footer Placeholder 4"/>
          <p:cNvSpPr>
            <a:spLocks noGrp="1"/>
          </p:cNvSpPr>
          <p:nvPr>
            <p:ph type="ftr" sz="quarter" idx="11"/>
          </p:nvPr>
        </p:nvSpPr>
        <p:spPr/>
        <p:txBody>
          <a:bodyPr/>
          <a:lstStyle>
            <a:lvl1pPr>
              <a:defRPr/>
            </a:lvl1pPr>
          </a:lstStyle>
          <a:p>
            <a:pPr>
              <a:defRPr/>
            </a:pPr>
            <a:endParaRPr lang="nl-NL"/>
          </a:p>
        </p:txBody>
      </p:sp>
      <p:sp>
        <p:nvSpPr>
          <p:cNvPr id="5" name="Slide Number Placeholder 5"/>
          <p:cNvSpPr>
            <a:spLocks noGrp="1"/>
          </p:cNvSpPr>
          <p:nvPr>
            <p:ph type="sldNum" sz="quarter" idx="12"/>
          </p:nvPr>
        </p:nvSpPr>
        <p:spPr/>
        <p:txBody>
          <a:bodyPr/>
          <a:lstStyle>
            <a:lvl1pPr>
              <a:defRPr/>
            </a:lvl1pPr>
          </a:lstStyle>
          <a:p>
            <a:pPr>
              <a:defRPr/>
            </a:pPr>
            <a:fld id="{1B8B168A-6C3D-43B3-BB68-2409DEE79B20}" type="slidenum">
              <a:rPr lang="nl-NL"/>
              <a:pPr>
                <a:defRPr/>
              </a:pPr>
              <a:t>‹nr.›</a:t>
            </a:fld>
            <a:endParaRPr lang="nl-NL"/>
          </a:p>
        </p:txBody>
      </p:sp>
    </p:spTree>
    <p:extLst>
      <p:ext uri="{BB962C8B-B14F-4D97-AF65-F5344CB8AC3E}">
        <p14:creationId xmlns:p14="http://schemas.microsoft.com/office/powerpoint/2010/main" val="307489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2EE86F9-CA93-44D1-94C2-1D7D436D17DF}" type="datetimeFigureOut">
              <a:rPr lang="nl-NL"/>
              <a:pPr>
                <a:defRPr/>
              </a:pPr>
              <a:t>15-8-2014</a:t>
            </a:fld>
            <a:endParaRPr lang="nl-NL"/>
          </a:p>
        </p:txBody>
      </p:sp>
      <p:sp>
        <p:nvSpPr>
          <p:cNvPr id="3" name="Footer Placeholder 4"/>
          <p:cNvSpPr>
            <a:spLocks noGrp="1"/>
          </p:cNvSpPr>
          <p:nvPr>
            <p:ph type="ftr" sz="quarter" idx="11"/>
          </p:nvPr>
        </p:nvSpPr>
        <p:spPr/>
        <p:txBody>
          <a:bodyPr/>
          <a:lstStyle>
            <a:lvl1pPr>
              <a:defRPr/>
            </a:lvl1pPr>
          </a:lstStyle>
          <a:p>
            <a:pPr>
              <a:defRPr/>
            </a:pPr>
            <a:endParaRPr lang="nl-NL"/>
          </a:p>
        </p:txBody>
      </p:sp>
      <p:sp>
        <p:nvSpPr>
          <p:cNvPr id="4" name="Slide Number Placeholder 5"/>
          <p:cNvSpPr>
            <a:spLocks noGrp="1"/>
          </p:cNvSpPr>
          <p:nvPr>
            <p:ph type="sldNum" sz="quarter" idx="12"/>
          </p:nvPr>
        </p:nvSpPr>
        <p:spPr/>
        <p:txBody>
          <a:bodyPr/>
          <a:lstStyle>
            <a:lvl1pPr>
              <a:defRPr/>
            </a:lvl1pPr>
          </a:lstStyle>
          <a:p>
            <a:pPr>
              <a:defRPr/>
            </a:pPr>
            <a:fld id="{CFC13FDA-3DB9-4F5D-82CD-91E5CBF862F1}" type="slidenum">
              <a:rPr lang="nl-NL"/>
              <a:pPr>
                <a:defRPr/>
              </a:pPr>
              <a:t>‹nr.›</a:t>
            </a:fld>
            <a:endParaRPr lang="nl-NL"/>
          </a:p>
        </p:txBody>
      </p:sp>
    </p:spTree>
    <p:extLst>
      <p:ext uri="{BB962C8B-B14F-4D97-AF65-F5344CB8AC3E}">
        <p14:creationId xmlns:p14="http://schemas.microsoft.com/office/powerpoint/2010/main" val="44898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40EF11-1ED4-4F2A-B445-0FD0C67863A5}" type="datetimeFigureOut">
              <a:rPr lang="nl-NL"/>
              <a:pPr>
                <a:defRPr/>
              </a:pPr>
              <a:t>15-8-2014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0D614064-661F-4F53-8781-7B5043606CA3}" type="slidenum">
              <a:rPr lang="nl-NL"/>
              <a:pPr>
                <a:defRPr/>
              </a:pPr>
              <a:t>‹nr.›</a:t>
            </a:fld>
            <a:endParaRPr lang="nl-NL"/>
          </a:p>
        </p:txBody>
      </p:sp>
    </p:spTree>
    <p:extLst>
      <p:ext uri="{BB962C8B-B14F-4D97-AF65-F5344CB8AC3E}">
        <p14:creationId xmlns:p14="http://schemas.microsoft.com/office/powerpoint/2010/main" val="70852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1A5534-7749-4886-8ACD-88A0B291F557}" type="datetimeFigureOut">
              <a:rPr lang="nl-NL"/>
              <a:pPr>
                <a:defRPr/>
              </a:pPr>
              <a:t>15-8-2014</a:t>
            </a:fld>
            <a:endParaRPr lang="nl-NL"/>
          </a:p>
        </p:txBody>
      </p:sp>
      <p:sp>
        <p:nvSpPr>
          <p:cNvPr id="6" name="Footer Placeholder 4"/>
          <p:cNvSpPr>
            <a:spLocks noGrp="1"/>
          </p:cNvSpPr>
          <p:nvPr>
            <p:ph type="ftr" sz="quarter" idx="11"/>
          </p:nvPr>
        </p:nvSpPr>
        <p:spPr/>
        <p:txBody>
          <a:bodyPr/>
          <a:lstStyle>
            <a:lvl1pPr>
              <a:defRPr/>
            </a:lvl1pPr>
          </a:lstStyle>
          <a:p>
            <a:pPr>
              <a:defRPr/>
            </a:pPr>
            <a:endParaRPr lang="nl-NL"/>
          </a:p>
        </p:txBody>
      </p:sp>
      <p:sp>
        <p:nvSpPr>
          <p:cNvPr id="7" name="Slide Number Placeholder 5"/>
          <p:cNvSpPr>
            <a:spLocks noGrp="1"/>
          </p:cNvSpPr>
          <p:nvPr>
            <p:ph type="sldNum" sz="quarter" idx="12"/>
          </p:nvPr>
        </p:nvSpPr>
        <p:spPr/>
        <p:txBody>
          <a:bodyPr/>
          <a:lstStyle>
            <a:lvl1pPr>
              <a:defRPr/>
            </a:lvl1pPr>
          </a:lstStyle>
          <a:p>
            <a:pPr>
              <a:defRPr/>
            </a:pPr>
            <a:fld id="{4B024B1C-FB3C-4C09-A83A-008EF57F196B}" type="slidenum">
              <a:rPr lang="nl-NL"/>
              <a:pPr>
                <a:defRPr/>
              </a:pPr>
              <a:t>‹nr.›</a:t>
            </a:fld>
            <a:endParaRPr lang="nl-NL"/>
          </a:p>
        </p:txBody>
      </p:sp>
    </p:spTree>
    <p:extLst>
      <p:ext uri="{BB962C8B-B14F-4D97-AF65-F5344CB8AC3E}">
        <p14:creationId xmlns:p14="http://schemas.microsoft.com/office/powerpoint/2010/main" val="16513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nl-NL"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nl-NL"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BB4E31-F98D-4183-86C7-186321AD55AB}" type="datetimeFigureOut">
              <a:rPr lang="nl-NL"/>
              <a:pPr>
                <a:defRPr/>
              </a:pPr>
              <a:t>15-8-2014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AC96761-8D57-4468-AA4E-C4AE47C4545B}"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8.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2133600" y="838200"/>
            <a:ext cx="5857875" cy="1447800"/>
          </a:xfrm>
        </p:spPr>
        <p:txBody>
          <a:bodyPr/>
          <a:lstStyle/>
          <a:p>
            <a:r>
              <a:rPr lang="en-GB" dirty="0"/>
              <a:t>Growing </a:t>
            </a:r>
            <a:r>
              <a:rPr lang="en-GB" dirty="0" smtClean="0"/>
              <a:t>Daisies</a:t>
            </a:r>
          </a:p>
          <a:p>
            <a:r>
              <a:rPr lang="en-GB" dirty="0" smtClean="0"/>
              <a:t>streaming </a:t>
            </a:r>
            <a:r>
              <a:rPr lang="en-GB" dirty="0"/>
              <a:t>daisy audio books through local Dutch public libraries</a:t>
            </a:r>
            <a:endParaRPr lang="en-US" altLang="nl-NL" dirty="0" smtClean="0"/>
          </a:p>
        </p:txBody>
      </p:sp>
      <p:sp>
        <p:nvSpPr>
          <p:cNvPr id="9218" name="Text Placeholder 6"/>
          <p:cNvSpPr>
            <a:spLocks noGrp="1"/>
          </p:cNvSpPr>
          <p:nvPr>
            <p:ph type="body" sz="quarter" idx="14"/>
          </p:nvPr>
        </p:nvSpPr>
        <p:spPr>
          <a:xfrm>
            <a:off x="1676400" y="152401"/>
            <a:ext cx="6715125" cy="2443746"/>
          </a:xfrm>
          <a:ln w="9525"/>
        </p:spPr>
        <p:txBody>
          <a:bodyPr rtlCol="0"/>
          <a:lstStyle/>
          <a:p>
            <a:pPr eaLnBrk="1" fontAlgn="auto" hangingPunct="1">
              <a:spcAft>
                <a:spcPts val="0"/>
              </a:spcAft>
              <a:buFont typeface="Arial" pitchFamily="34" charset="0"/>
              <a:buNone/>
              <a:defRPr/>
            </a:pPr>
            <a:r>
              <a:rPr lang="nl-NL" sz="2000" dirty="0" smtClean="0">
                <a:solidFill>
                  <a:schemeClr val="tx1"/>
                </a:solidFill>
              </a:rPr>
              <a:t> </a:t>
            </a:r>
          </a:p>
          <a:p>
            <a:pPr eaLnBrk="1" fontAlgn="auto" hangingPunct="1">
              <a:spcAft>
                <a:spcPts val="0"/>
              </a:spcAft>
              <a:buFont typeface="Arial" pitchFamily="34" charset="0"/>
              <a:buNone/>
              <a:defRPr/>
            </a:pPr>
            <a:r>
              <a:rPr lang="nl-NL" sz="2000" dirty="0" smtClean="0">
                <a:solidFill>
                  <a:schemeClr val="tx1"/>
                </a:solidFill>
              </a:rPr>
              <a:t> </a:t>
            </a:r>
          </a:p>
          <a:p>
            <a:pPr eaLnBrk="1" fontAlgn="auto" hangingPunct="1">
              <a:spcAft>
                <a:spcPts val="0"/>
              </a:spcAft>
              <a:buFont typeface="Arial" pitchFamily="34" charset="0"/>
              <a:buNone/>
              <a:defRPr/>
            </a:pPr>
            <a:r>
              <a:rPr lang="nl-NL" sz="2000" dirty="0" smtClean="0">
                <a:solidFill>
                  <a:schemeClr val="tx1"/>
                </a:solidFill>
              </a:rPr>
              <a:t> </a:t>
            </a:r>
          </a:p>
          <a:p>
            <a:pPr eaLnBrk="1" fontAlgn="auto" hangingPunct="1">
              <a:spcAft>
                <a:spcPts val="0"/>
              </a:spcAft>
              <a:buFont typeface="Arial" pitchFamily="34" charset="0"/>
              <a:buNone/>
              <a:defRPr/>
            </a:pPr>
            <a:r>
              <a:rPr lang="nl-NL" sz="2000" dirty="0" smtClean="0">
                <a:solidFill>
                  <a:schemeClr val="tx1"/>
                </a:solidFill>
              </a:rPr>
              <a:t/>
            </a:r>
            <a:br>
              <a:rPr lang="nl-NL" sz="2000" dirty="0" smtClean="0">
                <a:solidFill>
                  <a:schemeClr val="tx1"/>
                </a:solidFill>
              </a:rPr>
            </a:br>
            <a:endParaRPr lang="nl-NL" sz="2000" dirty="0" smtClean="0">
              <a:solidFill>
                <a:schemeClr val="tx1"/>
              </a:solidFill>
            </a:endParaRPr>
          </a:p>
          <a:p>
            <a:pPr marL="71438" eaLnBrk="1" fontAlgn="auto" hangingPunct="1">
              <a:spcAft>
                <a:spcPts val="0"/>
              </a:spcAft>
              <a:buFont typeface="Arial" pitchFamily="34" charset="0"/>
              <a:buNone/>
              <a:defRPr/>
            </a:pPr>
            <a:endParaRPr lang="en-GB" dirty="0" smtClean="0">
              <a:latin typeface="Arial" charset="0"/>
              <a:cs typeface="Arial" charset="0"/>
            </a:endParaRPr>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4952999"/>
            <a:ext cx="1390132" cy="1438275"/>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3674678"/>
            <a:ext cx="3321425" cy="973521"/>
          </a:xfrm>
          <a:prstGeom prst="rect">
            <a:avLst/>
          </a:prstGeom>
        </p:spPr>
      </p:pic>
      <p:pic>
        <p:nvPicPr>
          <p:cNvPr id="4" name="Afbeelding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8433" y="3124200"/>
            <a:ext cx="3400044" cy="13165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2133600" y="1066800"/>
            <a:ext cx="5857916" cy="457200"/>
          </a:xfrm>
        </p:spPr>
        <p:txBody>
          <a:bodyPr/>
          <a:lstStyle/>
          <a:p>
            <a:r>
              <a:rPr lang="nl-NL" sz="2400" dirty="0" err="1" smtClean="0"/>
              <a:t>Testing</a:t>
            </a:r>
            <a:r>
              <a:rPr lang="nl-NL" sz="2400" dirty="0" smtClean="0"/>
              <a:t> the </a:t>
            </a:r>
            <a:r>
              <a:rPr lang="nl-NL" sz="2400" dirty="0" err="1" smtClean="0"/>
              <a:t>assumptions</a:t>
            </a:r>
            <a:r>
              <a:rPr lang="nl-NL" sz="2400" dirty="0" smtClean="0"/>
              <a:t> in 3 pilot </a:t>
            </a:r>
            <a:r>
              <a:rPr lang="nl-NL" sz="2400" dirty="0" err="1" smtClean="0"/>
              <a:t>libraries</a:t>
            </a:r>
            <a:endParaRPr lang="nl-NL" sz="2400" dirty="0"/>
          </a:p>
        </p:txBody>
      </p:sp>
      <p:sp>
        <p:nvSpPr>
          <p:cNvPr id="3" name="Tijdelijke aanduiding voor tekst 2"/>
          <p:cNvSpPr>
            <a:spLocks noGrp="1"/>
          </p:cNvSpPr>
          <p:nvPr>
            <p:ph type="body" sz="quarter" idx="14"/>
          </p:nvPr>
        </p:nvSpPr>
        <p:spPr>
          <a:xfrm>
            <a:off x="1600200" y="304800"/>
            <a:ext cx="6715172" cy="615553"/>
          </a:xfrm>
        </p:spPr>
        <p:txBody>
          <a:bodyPr/>
          <a:lstStyle/>
          <a:p>
            <a:r>
              <a:rPr lang="nl-NL" dirty="0" err="1" smtClean="0"/>
              <a:t>Results</a:t>
            </a:r>
            <a:r>
              <a:rPr lang="nl-NL" dirty="0" smtClean="0"/>
              <a:t> </a:t>
            </a:r>
            <a:r>
              <a:rPr lang="nl-NL" dirty="0" err="1" smtClean="0"/>
              <a:t>from</a:t>
            </a:r>
            <a:r>
              <a:rPr lang="nl-NL" dirty="0" smtClean="0"/>
              <a:t> a </a:t>
            </a:r>
            <a:r>
              <a:rPr lang="nl-NL" dirty="0" err="1" smtClean="0"/>
              <a:t>three</a:t>
            </a:r>
            <a:r>
              <a:rPr lang="nl-NL" dirty="0" smtClean="0"/>
              <a:t> </a:t>
            </a:r>
            <a:r>
              <a:rPr lang="nl-NL" dirty="0" err="1" smtClean="0"/>
              <a:t>month’s</a:t>
            </a:r>
            <a:r>
              <a:rPr lang="nl-NL" dirty="0" smtClean="0"/>
              <a:t> pilot</a:t>
            </a:r>
            <a:endParaRPr lang="nl-NL" dirty="0"/>
          </a:p>
        </p:txBody>
      </p:sp>
      <p:sp>
        <p:nvSpPr>
          <p:cNvPr id="5" name="Tekstvak 4"/>
          <p:cNvSpPr txBox="1"/>
          <p:nvPr/>
        </p:nvSpPr>
        <p:spPr>
          <a:xfrm>
            <a:off x="2286000" y="2362200"/>
            <a:ext cx="6019800" cy="307777"/>
          </a:xfrm>
          <a:prstGeom prst="rect">
            <a:avLst/>
          </a:prstGeom>
          <a:noFill/>
        </p:spPr>
        <p:txBody>
          <a:bodyPr wrap="square" rtlCol="0">
            <a:spAutoFit/>
          </a:bodyPr>
          <a:lstStyle/>
          <a:p>
            <a:endParaRPr lang="nl-NL" sz="1400" dirty="0">
              <a:latin typeface="+mn-lt"/>
            </a:endParaRPr>
          </a:p>
        </p:txBody>
      </p:sp>
      <p:sp>
        <p:nvSpPr>
          <p:cNvPr id="6" name="Rectangle 1"/>
          <p:cNvSpPr>
            <a:spLocks noChangeArrowheads="1"/>
          </p:cNvSpPr>
          <p:nvPr/>
        </p:nvSpPr>
        <p:spPr bwMode="auto">
          <a:xfrm>
            <a:off x="1600199" y="1608864"/>
            <a:ext cx="7309693" cy="449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tabLst/>
            </a:pPr>
            <a:r>
              <a:rPr lang="en-US" altLang="nl-NL" sz="3600" dirty="0" smtClean="0">
                <a:latin typeface="+mn-lt"/>
                <a:ea typeface="PMingLiU"/>
                <a:cs typeface="Times New Roman" pitchFamily="18" charset="0"/>
                <a:sym typeface="Wingdings"/>
              </a:rPr>
              <a:t> </a:t>
            </a:r>
            <a:endParaRPr lang="en-US" altLang="nl-NL" sz="3600" dirty="0">
              <a:latin typeface="+mn-lt"/>
              <a:ea typeface="PMingLiU"/>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altLang="nl-NL" sz="1400" b="0" i="0" u="none" strike="noStrike" cap="none" normalizeH="0" baseline="0" dirty="0" smtClean="0">
              <a:ln>
                <a:noFill/>
              </a:ln>
              <a:solidFill>
                <a:schemeClr val="tx1"/>
              </a:solidFill>
              <a:effectLst/>
              <a:latin typeface="+mn-lt"/>
              <a:ea typeface="PMingLiU"/>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168 users registered for the service. More than 500 items were lent by them</a:t>
            </a:r>
            <a:b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br>
            <a:endParaRPr kumimoji="0" lang="nl-NL" altLang="nl-NL"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Declaration</a:t>
            </a:r>
            <a:r>
              <a:rPr kumimoji="0" lang="en-US" altLang="nl-NL" sz="1400" b="0" i="0" u="none" strike="noStrike" cap="none" normalizeH="0" dirty="0" smtClean="0">
                <a:ln>
                  <a:noFill/>
                </a:ln>
                <a:solidFill>
                  <a:schemeClr val="tx1"/>
                </a:solidFill>
                <a:effectLst/>
                <a:latin typeface="+mn-lt"/>
                <a:ea typeface="PMingLiU"/>
                <a:cs typeface="Times New Roman" pitchFamily="18" charset="0"/>
              </a:rPr>
              <a:t> of a reading problem was not an issue for people who registered</a:t>
            </a:r>
            <a:br>
              <a:rPr kumimoji="0" lang="en-US" altLang="nl-NL" sz="1400" b="0" i="0" u="none" strike="noStrike" cap="none" normalizeH="0" dirty="0" smtClean="0">
                <a:ln>
                  <a:noFill/>
                </a:ln>
                <a:solidFill>
                  <a:schemeClr val="tx1"/>
                </a:solidFill>
                <a:effectLst/>
                <a:latin typeface="+mn-lt"/>
                <a:ea typeface="PMingLiU"/>
                <a:cs typeface="Times New Roman" pitchFamily="18" charset="0"/>
              </a:rPr>
            </a:br>
            <a:endParaRPr kumimoji="0" lang="nl-NL" altLang="nl-NL"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Two thirds of the respondents were under the age of 30 with reading problems such as dyslexia.</a:t>
            </a:r>
            <a:b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b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a:t>
            </a:r>
          </a:p>
          <a:p>
            <a:pPr lvl="0" eaLnBrk="0" hangingPunct="0">
              <a:buFontTx/>
              <a:buChar char="•"/>
            </a:pPr>
            <a:r>
              <a:rPr lang="en-US" altLang="nl-NL" sz="1400" dirty="0">
                <a:latin typeface="+mn-lt"/>
                <a:ea typeface="PMingLiU"/>
                <a:cs typeface="Times New Roman" pitchFamily="18" charset="0"/>
              </a:rPr>
              <a:t> The service was judged favorably (95% of the respondents would recommend the service</a:t>
            </a:r>
            <a:r>
              <a:rPr lang="en-US" altLang="nl-NL" sz="1400" dirty="0" smtClean="0">
                <a:latin typeface="+mn-lt"/>
                <a:ea typeface="PMingLiU"/>
                <a:cs typeface="Times New Roman" pitchFamily="18" charset="0"/>
              </a:rPr>
              <a:t>)</a:t>
            </a:r>
          </a:p>
          <a:p>
            <a:pPr lvl="0" eaLnBrk="0" hangingPunct="0">
              <a:buFontTx/>
              <a:buChar char="•"/>
            </a:pPr>
            <a:endParaRPr lang="en-US" altLang="nl-NL" sz="1400" dirty="0">
              <a:latin typeface="+mn-lt"/>
              <a:ea typeface="PMingLiU"/>
              <a:cs typeface="Times New Roman" pitchFamily="18" charset="0"/>
            </a:endParaRPr>
          </a:p>
          <a:p>
            <a:pPr lvl="0" eaLnBrk="0" hangingPunct="0"/>
            <a:r>
              <a:rPr lang="en-US" altLang="nl-NL" sz="3600" dirty="0" smtClean="0">
                <a:latin typeface="+mn-lt"/>
                <a:ea typeface="PMingLiU"/>
                <a:cs typeface="Times New Roman" pitchFamily="18" charset="0"/>
                <a:sym typeface="Wingdings"/>
              </a:rPr>
              <a:t>  </a:t>
            </a:r>
            <a:endParaRPr lang="en-US" altLang="nl-NL" sz="3600" dirty="0">
              <a:latin typeface="+mn-lt"/>
              <a:ea typeface="PMingLiU"/>
              <a:cs typeface="Times New Roman" pitchFamily="18" charset="0"/>
            </a:endParaRPr>
          </a:p>
          <a:p>
            <a:pPr lvl="0" eaLnBrk="0" hangingPunct="0">
              <a:buFontTx/>
              <a:buChar char="•"/>
            </a:pPr>
            <a:r>
              <a:rPr lang="en-US" altLang="nl-NL" sz="1400" dirty="0" smtClean="0">
                <a:latin typeface="+mn-lt"/>
                <a:ea typeface="PMingLiU"/>
                <a:cs typeface="Times New Roman" pitchFamily="18" charset="0"/>
              </a:rPr>
              <a:t> There </a:t>
            </a: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were no blind users in the pilot.</a:t>
            </a:r>
            <a:b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br>
            <a:endParaRPr kumimoji="0" lang="nl-NL" altLang="nl-NL"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The accessibility of the ordering website for daisy books </a:t>
            </a: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needs to </a:t>
            </a: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improved</a:t>
            </a:r>
            <a:b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br>
            <a:endParaRPr kumimoji="0" lang="nl-NL" altLang="nl-NL"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The Daisy audiobooks must be catalogued in the union catalogue by an unique </a:t>
            </a: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identifier </a:t>
            </a:r>
            <a: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t/>
            </a:r>
            <a:br>
              <a:rPr kumimoji="0" lang="en-US" altLang="nl-NL" sz="1400" b="0" i="0" u="none" strike="noStrike" cap="none" normalizeH="0" baseline="0" dirty="0" smtClean="0">
                <a:ln>
                  <a:noFill/>
                </a:ln>
                <a:solidFill>
                  <a:schemeClr val="tx1"/>
                </a:solidFill>
                <a:effectLst/>
                <a:latin typeface="+mn-lt"/>
                <a:ea typeface="PMingLiU"/>
                <a:cs typeface="Times New Roman" pitchFamily="18" charset="0"/>
              </a:rPr>
            </a:br>
            <a:endParaRPr kumimoji="0" lang="nl-NL" altLang="nl-NL" sz="1800" b="0" i="0" u="none" strike="noStrike" cap="none" normalizeH="0" baseline="0" dirty="0" smtClean="0">
              <a:ln>
                <a:noFill/>
              </a:ln>
              <a:solidFill>
                <a:schemeClr val="tx1"/>
              </a:solidFill>
              <a:effectLst/>
              <a:latin typeface="Arial"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624840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9777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1981200" y="1143000"/>
            <a:ext cx="5857916" cy="642942"/>
          </a:xfrm>
        </p:spPr>
        <p:txBody>
          <a:bodyPr/>
          <a:lstStyle/>
          <a:p>
            <a:r>
              <a:rPr lang="en-US" sz="1800" dirty="0"/>
              <a:t>The goal is to have the service implemented at 25 libraries </a:t>
            </a:r>
            <a:r>
              <a:rPr lang="en-US" sz="1800" dirty="0" smtClean="0"/>
              <a:t>in the first quarter of 2015</a:t>
            </a:r>
            <a:endParaRPr lang="nl-NL" sz="1800" dirty="0"/>
          </a:p>
          <a:p>
            <a:r>
              <a:rPr lang="en-US" dirty="0"/>
              <a:t> </a:t>
            </a:r>
            <a:endParaRPr lang="nl-NL" dirty="0"/>
          </a:p>
          <a:p>
            <a:endParaRPr lang="nl-NL" dirty="0"/>
          </a:p>
        </p:txBody>
      </p:sp>
      <p:sp>
        <p:nvSpPr>
          <p:cNvPr id="3" name="Tijdelijke aanduiding voor tekst 2"/>
          <p:cNvSpPr>
            <a:spLocks noGrp="1"/>
          </p:cNvSpPr>
          <p:nvPr>
            <p:ph type="body" sz="quarter" idx="14"/>
          </p:nvPr>
        </p:nvSpPr>
        <p:spPr>
          <a:xfrm>
            <a:off x="1524000" y="457200"/>
            <a:ext cx="6715172" cy="615553"/>
          </a:xfrm>
        </p:spPr>
        <p:txBody>
          <a:bodyPr/>
          <a:lstStyle/>
          <a:p>
            <a:r>
              <a:rPr lang="nl-NL" dirty="0"/>
              <a:t>s</a:t>
            </a:r>
            <a:r>
              <a:rPr lang="nl-NL" dirty="0" smtClean="0"/>
              <a:t>oft </a:t>
            </a:r>
            <a:r>
              <a:rPr lang="nl-NL" dirty="0" err="1"/>
              <a:t>l</a:t>
            </a:r>
            <a:r>
              <a:rPr lang="nl-NL" dirty="0" err="1" smtClean="0"/>
              <a:t>aunch</a:t>
            </a:r>
            <a:r>
              <a:rPr lang="nl-NL" dirty="0" smtClean="0"/>
              <a:t> end of 2014</a:t>
            </a:r>
            <a:endParaRPr lang="nl-NL" dirty="0"/>
          </a:p>
        </p:txBody>
      </p:sp>
      <p:sp>
        <p:nvSpPr>
          <p:cNvPr id="4" name="Tekstvak 3"/>
          <p:cNvSpPr txBox="1"/>
          <p:nvPr/>
        </p:nvSpPr>
        <p:spPr>
          <a:xfrm>
            <a:off x="2133600" y="2057400"/>
            <a:ext cx="184731" cy="369332"/>
          </a:xfrm>
          <a:prstGeom prst="rect">
            <a:avLst/>
          </a:prstGeom>
          <a:noFill/>
        </p:spPr>
        <p:txBody>
          <a:bodyPr wrap="none" rtlCol="0">
            <a:spAutoFit/>
          </a:bodyPr>
          <a:lstStyle/>
          <a:p>
            <a:endParaRPr lang="nl-NL"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24840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vak 4"/>
          <p:cNvSpPr txBox="1"/>
          <p:nvPr/>
        </p:nvSpPr>
        <p:spPr>
          <a:xfrm>
            <a:off x="2105025" y="2133600"/>
            <a:ext cx="5867400" cy="4062651"/>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latin typeface="+mn-lt"/>
              </a:rPr>
              <a:t>Development of marketing and communication plan</a:t>
            </a:r>
          </a:p>
          <a:p>
            <a:pPr marL="742950" lvl="1" indent="-285750">
              <a:buFont typeface="Arial" panose="020B0604020202020204" pitchFamily="34" charset="0"/>
              <a:buChar char="•"/>
            </a:pPr>
            <a:r>
              <a:rPr lang="en-GB" sz="1600" dirty="0" smtClean="0">
                <a:latin typeface="+mn-lt"/>
              </a:rPr>
              <a:t>How to reach the elderly?</a:t>
            </a:r>
          </a:p>
          <a:p>
            <a:pPr marL="742950" lvl="1" indent="-285750">
              <a:buFont typeface="Arial" panose="020B0604020202020204" pitchFamily="34" charset="0"/>
              <a:buChar char="•"/>
            </a:pPr>
            <a:r>
              <a:rPr lang="en-GB" sz="1600" dirty="0" smtClean="0">
                <a:latin typeface="+mn-lt"/>
              </a:rPr>
              <a:t>How to make it easy</a:t>
            </a:r>
            <a:r>
              <a:rPr lang="en-GB" sz="1600" dirty="0" smtClean="0">
                <a:latin typeface="+mn-lt"/>
              </a:rPr>
              <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Public Libraries are </a:t>
            </a:r>
            <a:r>
              <a:rPr lang="en-GB" sz="1600" dirty="0" err="1" smtClean="0">
                <a:latin typeface="+mn-lt"/>
              </a:rPr>
              <a:t>independant</a:t>
            </a:r>
            <a:r>
              <a:rPr lang="en-GB" sz="1600" dirty="0" smtClean="0">
                <a:latin typeface="+mn-lt"/>
              </a:rPr>
              <a:t> and have a choice </a:t>
            </a:r>
            <a:endParaRPr lang="en-GB" sz="1600" dirty="0" smtClean="0">
              <a:latin typeface="+mn-lt"/>
            </a:endParaRPr>
          </a:p>
          <a:p>
            <a:pPr marL="285750" indent="-285750">
              <a:buFont typeface="Arial" panose="020B0604020202020204" pitchFamily="34" charset="0"/>
              <a:buChar char="•"/>
            </a:pPr>
            <a:r>
              <a:rPr lang="en-GB" sz="1600" dirty="0" smtClean="0">
                <a:latin typeface="+mn-lt"/>
              </a:rPr>
              <a:t>How to convince libraries of the value of this special service?</a:t>
            </a:r>
          </a:p>
          <a:p>
            <a:pPr marL="742950" lvl="1" indent="-285750">
              <a:buFont typeface="Arial" panose="020B0604020202020204" pitchFamily="34" charset="0"/>
              <a:buChar char="•"/>
            </a:pPr>
            <a:r>
              <a:rPr lang="en-GB" sz="1600" dirty="0" smtClean="0">
                <a:latin typeface="+mn-lt"/>
              </a:rPr>
              <a:t>No costs for delivering the service</a:t>
            </a:r>
          </a:p>
          <a:p>
            <a:pPr marL="742950" lvl="1" indent="-285750">
              <a:buFont typeface="Arial" panose="020B0604020202020204" pitchFamily="34" charset="0"/>
              <a:buChar char="•"/>
            </a:pPr>
            <a:r>
              <a:rPr lang="en-GB" sz="1600" dirty="0" smtClean="0">
                <a:latin typeface="+mn-lt"/>
              </a:rPr>
              <a:t>Full collection</a:t>
            </a:r>
          </a:p>
          <a:p>
            <a:pPr marL="742950" lvl="1" indent="-285750">
              <a:buFont typeface="Arial" panose="020B0604020202020204" pitchFamily="34" charset="0"/>
              <a:buChar char="•"/>
            </a:pPr>
            <a:r>
              <a:rPr lang="en-GB" sz="1600" dirty="0" smtClean="0">
                <a:latin typeface="+mn-lt"/>
              </a:rPr>
              <a:t>Keeping the library user inside in the local </a:t>
            </a:r>
            <a:r>
              <a:rPr lang="en-GB" sz="1600" dirty="0" err="1" smtClean="0">
                <a:latin typeface="+mn-lt"/>
              </a:rPr>
              <a:t>librasry</a:t>
            </a:r>
            <a:endParaRPr lang="en-GB" sz="1600" dirty="0" smtClean="0">
              <a:latin typeface="+mn-lt"/>
            </a:endParaRPr>
          </a:p>
          <a:p>
            <a:pPr marL="285750" indent="-285750">
              <a:buFont typeface="Arial" panose="020B0604020202020204" pitchFamily="34" charset="0"/>
              <a:buChar char="•"/>
            </a:pPr>
            <a:r>
              <a:rPr lang="en-GB" sz="1600" dirty="0" smtClean="0">
                <a:latin typeface="+mn-lt"/>
              </a:rPr>
              <a:t>Some initial costs</a:t>
            </a:r>
          </a:p>
          <a:p>
            <a:pPr marL="742950" lvl="1" indent="-285750">
              <a:buFont typeface="Arial" panose="020B0604020202020204" pitchFamily="34" charset="0"/>
              <a:buChar char="•"/>
            </a:pPr>
            <a:r>
              <a:rPr lang="en-GB" sz="1600" dirty="0" smtClean="0">
                <a:latin typeface="+mn-lt"/>
              </a:rPr>
              <a:t>implementing information and banners on local website</a:t>
            </a:r>
          </a:p>
          <a:p>
            <a:pPr marL="742950" lvl="1" indent="-285750">
              <a:buFont typeface="Arial" panose="020B0604020202020204" pitchFamily="34" charset="0"/>
              <a:buChar char="•"/>
            </a:pPr>
            <a:r>
              <a:rPr lang="en-GB" sz="1600" dirty="0" smtClean="0">
                <a:latin typeface="+mn-lt"/>
              </a:rPr>
              <a:t>Training / instructing the library staff</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Keeping the right holders informed</a:t>
            </a:r>
          </a:p>
          <a:p>
            <a:pPr marL="742950" lvl="1" indent="-285750">
              <a:buFont typeface="Arial" panose="020B0604020202020204" pitchFamily="34" charset="0"/>
              <a:buChar char="•"/>
            </a:pPr>
            <a:r>
              <a:rPr lang="en-GB" sz="1600" dirty="0" smtClean="0">
                <a:latin typeface="+mn-lt"/>
              </a:rPr>
              <a:t>Safeguarding the </a:t>
            </a:r>
            <a:r>
              <a:rPr lang="en-GB" sz="1600" dirty="0" smtClean="0">
                <a:latin typeface="+mn-lt"/>
              </a:rPr>
              <a:t>special service in a public space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711946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2057400" y="1600200"/>
            <a:ext cx="5857916" cy="533400"/>
          </a:xfrm>
        </p:spPr>
        <p:txBody>
          <a:bodyPr/>
          <a:lstStyle/>
          <a:p>
            <a:r>
              <a:rPr lang="en-GB" sz="2400" dirty="0" smtClean="0"/>
              <a:t>from exceptional to inclusive services</a:t>
            </a:r>
            <a:endParaRPr lang="en-GB" sz="2400" dirty="0"/>
          </a:p>
        </p:txBody>
      </p:sp>
      <p:sp>
        <p:nvSpPr>
          <p:cNvPr id="3" name="Tijdelijke aanduiding voor tekst 2"/>
          <p:cNvSpPr>
            <a:spLocks noGrp="1"/>
          </p:cNvSpPr>
          <p:nvPr>
            <p:ph type="body" sz="quarter" idx="14"/>
          </p:nvPr>
        </p:nvSpPr>
        <p:spPr>
          <a:xfrm>
            <a:off x="1676400" y="228601"/>
            <a:ext cx="6715172" cy="954107"/>
          </a:xfrm>
        </p:spPr>
        <p:txBody>
          <a:bodyPr/>
          <a:lstStyle/>
          <a:p>
            <a:pPr lvl="0"/>
            <a:r>
              <a:rPr lang="en-US" sz="2800" b="1" cap="all" dirty="0"/>
              <a:t>Progress and challenges </a:t>
            </a:r>
            <a:r>
              <a:rPr lang="en-US" sz="2800" b="1" cap="all" dirty="0" smtClean="0"/>
              <a:t>ahead</a:t>
            </a:r>
            <a:endParaRPr lang="nl-NL" sz="2800" b="1" cap="all"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24840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vak 3"/>
          <p:cNvSpPr txBox="1"/>
          <p:nvPr/>
        </p:nvSpPr>
        <p:spPr>
          <a:xfrm>
            <a:off x="2362200" y="2209800"/>
            <a:ext cx="5622437" cy="3046988"/>
          </a:xfrm>
          <a:prstGeom prst="rect">
            <a:avLst/>
          </a:prstGeom>
          <a:noFill/>
        </p:spPr>
        <p:txBody>
          <a:bodyPr wrap="none" rtlCol="0">
            <a:spAutoFit/>
          </a:bodyPr>
          <a:lstStyle/>
          <a:p>
            <a:pPr marL="285750" indent="-285750">
              <a:buFont typeface="Arial" panose="020B0604020202020204" pitchFamily="34" charset="0"/>
              <a:buChar char="•"/>
            </a:pPr>
            <a:r>
              <a:rPr lang="en-GB" sz="1600" dirty="0" smtClean="0">
                <a:latin typeface="+mn-lt"/>
              </a:rPr>
              <a:t>Look and feel of integrated services</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Decentralised presence in many local libraries</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The system will generate valuable management information</a:t>
            </a:r>
          </a:p>
          <a:p>
            <a:pPr marL="285750" indent="-285750">
              <a:buFont typeface="Arial" panose="020B0604020202020204" pitchFamily="34" charset="0"/>
              <a:buChar char="•"/>
            </a:pPr>
            <a:endParaRPr lang="en-GB" sz="1600" dirty="0" smtClean="0">
              <a:latin typeface="+mn-lt"/>
            </a:endParaRPr>
          </a:p>
          <a:p>
            <a:pPr marL="285750" indent="-285750">
              <a:buFont typeface="Arial" panose="020B0604020202020204" pitchFamily="34" charset="0"/>
              <a:buChar char="•"/>
            </a:pPr>
            <a:r>
              <a:rPr lang="en-GB" sz="1600" dirty="0" smtClean="0">
                <a:latin typeface="+mn-lt"/>
              </a:rPr>
              <a:t>Still audio-only books (daisy)</a:t>
            </a:r>
            <a:r>
              <a:rPr lang="en-GB" sz="1600" dirty="0">
                <a:latin typeface="+mn-lt"/>
              </a:rPr>
              <a:t> </a:t>
            </a:r>
            <a:r>
              <a:rPr lang="en-GB" sz="1600" dirty="0" smtClean="0">
                <a:latin typeface="+mn-lt"/>
              </a:rPr>
              <a:t/>
            </a:r>
            <a:br>
              <a:rPr lang="en-GB" sz="1600" dirty="0" smtClean="0">
                <a:latin typeface="+mn-lt"/>
              </a:rPr>
            </a:br>
            <a:r>
              <a:rPr lang="en-GB" sz="1600" dirty="0" smtClean="0">
                <a:latin typeface="+mn-lt"/>
              </a:rPr>
              <a:t>People will want to use the eBooks from the library also</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People prefer reading through mobile applications (app)</a:t>
            </a:r>
            <a:br>
              <a:rPr lang="en-GB" sz="1600" dirty="0" smtClean="0">
                <a:latin typeface="+mn-lt"/>
              </a:rPr>
            </a:br>
            <a:endParaRPr lang="en-GB" sz="1600" dirty="0" smtClean="0">
              <a:latin typeface="+mn-lt"/>
            </a:endParaRPr>
          </a:p>
          <a:p>
            <a:pPr marL="285750" indent="-285750">
              <a:buFont typeface="Arial" panose="020B0604020202020204" pitchFamily="34" charset="0"/>
              <a:buChar char="•"/>
            </a:pPr>
            <a:r>
              <a:rPr lang="en-GB" sz="1600" dirty="0" smtClean="0">
                <a:latin typeface="+mn-lt"/>
              </a:rPr>
              <a:t>One reading system for all collections might be on the horizon</a:t>
            </a:r>
            <a:endParaRPr lang="en-GB" sz="1600" dirty="0">
              <a:latin typeface="+mn-lt"/>
            </a:endParaRPr>
          </a:p>
        </p:txBody>
      </p:sp>
    </p:spTree>
    <p:extLst>
      <p:ext uri="{BB962C8B-B14F-4D97-AF65-F5344CB8AC3E}">
        <p14:creationId xmlns:p14="http://schemas.microsoft.com/office/powerpoint/2010/main" val="2474965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2286000" y="3657600"/>
            <a:ext cx="5857916" cy="642942"/>
          </a:xfrm>
        </p:spPr>
        <p:txBody>
          <a:bodyPr/>
          <a:lstStyle/>
          <a:p>
            <a:r>
              <a:rPr lang="nl-NL" dirty="0" smtClean="0"/>
              <a:t>Happy </a:t>
            </a:r>
            <a:r>
              <a:rPr lang="nl-NL" dirty="0" err="1" smtClean="0"/>
              <a:t>to</a:t>
            </a:r>
            <a:r>
              <a:rPr lang="nl-NL" dirty="0" smtClean="0"/>
              <a:t> take a question or </a:t>
            </a:r>
            <a:r>
              <a:rPr lang="nl-NL" dirty="0" err="1" smtClean="0"/>
              <a:t>two</a:t>
            </a:r>
            <a:endParaRPr lang="nl-NL" dirty="0"/>
          </a:p>
        </p:txBody>
      </p:sp>
      <p:sp>
        <p:nvSpPr>
          <p:cNvPr id="3" name="Tijdelijke aanduiding voor tekst 2"/>
          <p:cNvSpPr>
            <a:spLocks noGrp="1"/>
          </p:cNvSpPr>
          <p:nvPr>
            <p:ph type="body" sz="quarter" idx="14"/>
          </p:nvPr>
        </p:nvSpPr>
        <p:spPr/>
        <p:txBody>
          <a:bodyPr/>
          <a:lstStyle/>
          <a:p>
            <a:r>
              <a:rPr lang="nl-NL" dirty="0" err="1" smtClean="0"/>
              <a:t>Thank</a:t>
            </a:r>
            <a:r>
              <a:rPr lang="nl-NL" dirty="0" smtClean="0"/>
              <a:t> </a:t>
            </a:r>
            <a:r>
              <a:rPr lang="nl-NL" dirty="0" err="1" smtClean="0"/>
              <a:t>you</a:t>
            </a:r>
            <a:r>
              <a:rPr lang="nl-NL" dirty="0" smtClean="0"/>
              <a:t> / Merci</a:t>
            </a:r>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609600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37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1"/>
          <p:cNvSpPr>
            <a:spLocks noGrp="1"/>
          </p:cNvSpPr>
          <p:nvPr>
            <p:ph type="subTitle" idx="1"/>
          </p:nvPr>
        </p:nvSpPr>
        <p:spPr>
          <a:xfrm>
            <a:off x="1828800" y="1676400"/>
            <a:ext cx="7100888" cy="4572000"/>
          </a:xfrm>
        </p:spPr>
        <p:txBody>
          <a:bodyPr/>
          <a:lstStyle/>
          <a:p>
            <a:pPr eaLnBrk="1" hangingPunct="1"/>
            <a:r>
              <a:rPr lang="en-US" sz="1800" dirty="0" smtClean="0"/>
              <a:t>it </a:t>
            </a:r>
            <a:r>
              <a:rPr lang="en-US" sz="1800" dirty="0"/>
              <a:t>is a </a:t>
            </a:r>
            <a:r>
              <a:rPr lang="en-US" sz="1800" i="1" dirty="0"/>
              <a:t>special</a:t>
            </a:r>
            <a:r>
              <a:rPr lang="en-US" sz="1800" dirty="0"/>
              <a:t> </a:t>
            </a:r>
            <a:r>
              <a:rPr lang="en-US" sz="1800" dirty="0" smtClean="0"/>
              <a:t>lending service </a:t>
            </a:r>
            <a:r>
              <a:rPr lang="en-US" sz="1800" dirty="0"/>
              <a:t>in a </a:t>
            </a:r>
            <a:r>
              <a:rPr lang="en-US" sz="1800" i="1" dirty="0"/>
              <a:t>special</a:t>
            </a:r>
            <a:r>
              <a:rPr lang="en-US" sz="1800" dirty="0"/>
              <a:t> </a:t>
            </a:r>
            <a:r>
              <a:rPr lang="en-US" sz="1800" dirty="0" smtClean="0"/>
              <a:t>format</a:t>
            </a:r>
          </a:p>
          <a:p>
            <a:pPr eaLnBrk="1" hangingPunct="1"/>
            <a:r>
              <a:rPr lang="en-US" sz="1800" dirty="0" smtClean="0"/>
              <a:t> </a:t>
            </a:r>
            <a:r>
              <a:rPr lang="en-US" sz="1800" dirty="0"/>
              <a:t>for a </a:t>
            </a:r>
            <a:r>
              <a:rPr lang="en-US" sz="1800" dirty="0" smtClean="0"/>
              <a:t>specific group </a:t>
            </a:r>
            <a:r>
              <a:rPr lang="en-US" sz="1800" dirty="0"/>
              <a:t>of </a:t>
            </a:r>
            <a:r>
              <a:rPr lang="en-US" sz="1800" dirty="0" smtClean="0"/>
              <a:t>people, </a:t>
            </a:r>
          </a:p>
          <a:p>
            <a:pPr algn="l" eaLnBrk="1" hangingPunct="1"/>
            <a:endParaRPr lang="en-US" sz="1400" dirty="0"/>
          </a:p>
          <a:p>
            <a:pPr marL="285750" indent="-285750" algn="l" eaLnBrk="1" hangingPunct="1">
              <a:buFont typeface="Arial" panose="020B0604020202020204" pitchFamily="34" charset="0"/>
              <a:buChar char="•"/>
            </a:pPr>
            <a:r>
              <a:rPr lang="en-US" sz="1400" dirty="0" smtClean="0">
                <a:solidFill>
                  <a:schemeClr val="tx1"/>
                </a:solidFill>
              </a:rPr>
              <a:t>National Center for Adapted Reading </a:t>
            </a:r>
          </a:p>
          <a:p>
            <a:pPr marL="285750" indent="-285750" algn="l" eaLnBrk="1" hangingPunct="1">
              <a:buFont typeface="Arial" panose="020B0604020202020204" pitchFamily="34" charset="0"/>
              <a:buChar char="•"/>
            </a:pPr>
            <a:r>
              <a:rPr lang="en-US" sz="1400" dirty="0" smtClean="0">
                <a:solidFill>
                  <a:schemeClr val="tx1"/>
                </a:solidFill>
              </a:rPr>
              <a:t>30,000 registered persons </a:t>
            </a:r>
          </a:p>
          <a:p>
            <a:pPr marL="285750" indent="-285750" algn="l" eaLnBrk="1" hangingPunct="1">
              <a:buFont typeface="Arial" panose="020B0604020202020204" pitchFamily="34" charset="0"/>
              <a:buChar char="•"/>
            </a:pPr>
            <a:r>
              <a:rPr lang="en-US" sz="1400" dirty="0" smtClean="0">
                <a:solidFill>
                  <a:schemeClr val="tx1"/>
                </a:solidFill>
              </a:rPr>
              <a:t>62,000 Daisy audio </a:t>
            </a:r>
            <a:r>
              <a:rPr lang="en-US" sz="1400" dirty="0">
                <a:solidFill>
                  <a:schemeClr val="tx1"/>
                </a:solidFill>
              </a:rPr>
              <a:t>books and 10,000 braille </a:t>
            </a:r>
            <a:r>
              <a:rPr lang="en-US" sz="1400" dirty="0" smtClean="0">
                <a:solidFill>
                  <a:schemeClr val="tx1"/>
                </a:solidFill>
              </a:rPr>
              <a:t>books</a:t>
            </a:r>
          </a:p>
          <a:p>
            <a:pPr marL="285750" indent="-285750" algn="l" eaLnBrk="1" hangingPunct="1">
              <a:buFont typeface="Arial" panose="020B0604020202020204" pitchFamily="34" charset="0"/>
              <a:buChar char="•"/>
            </a:pPr>
            <a:r>
              <a:rPr lang="en-US" sz="1400" dirty="0">
                <a:solidFill>
                  <a:schemeClr val="tx1"/>
                </a:solidFill>
              </a:rPr>
              <a:t>O</a:t>
            </a:r>
            <a:r>
              <a:rPr lang="en-US" sz="1400" dirty="0" smtClean="0">
                <a:solidFill>
                  <a:schemeClr val="tx1"/>
                </a:solidFill>
              </a:rPr>
              <a:t>nline </a:t>
            </a:r>
            <a:r>
              <a:rPr lang="en-US" sz="1400" dirty="0">
                <a:solidFill>
                  <a:schemeClr val="tx1"/>
                </a:solidFill>
              </a:rPr>
              <a:t>catalogue </a:t>
            </a:r>
            <a:r>
              <a:rPr lang="en-US" sz="1400" dirty="0" smtClean="0">
                <a:solidFill>
                  <a:schemeClr val="tx1"/>
                </a:solidFill>
              </a:rPr>
              <a:t>for searching and ordering and online listening</a:t>
            </a:r>
          </a:p>
          <a:p>
            <a:pPr marL="285750" indent="-285750" algn="l" eaLnBrk="1" hangingPunct="1">
              <a:buFont typeface="Arial" panose="020B0604020202020204" pitchFamily="34" charset="0"/>
              <a:buChar char="•"/>
            </a:pPr>
            <a:r>
              <a:rPr lang="en-US" sz="1400" dirty="0" smtClean="0">
                <a:solidFill>
                  <a:schemeClr val="tx1"/>
                </a:solidFill>
              </a:rPr>
              <a:t>Daisy audio on </a:t>
            </a:r>
            <a:r>
              <a:rPr lang="en-US" sz="1400" dirty="0" err="1" smtClean="0">
                <a:solidFill>
                  <a:schemeClr val="tx1"/>
                </a:solidFill>
              </a:rPr>
              <a:t>CD-rom</a:t>
            </a:r>
            <a:r>
              <a:rPr lang="en-US" sz="1400" dirty="0" smtClean="0">
                <a:solidFill>
                  <a:schemeClr val="tx1"/>
                </a:solidFill>
              </a:rPr>
              <a:t> or as stream/download (virtual personal bookshelf)</a:t>
            </a:r>
          </a:p>
          <a:p>
            <a:pPr marL="285750" indent="-285750" algn="l" eaLnBrk="1" hangingPunct="1">
              <a:buFont typeface="Arial" panose="020B0604020202020204" pitchFamily="34" charset="0"/>
              <a:buChar char="•"/>
            </a:pPr>
            <a:r>
              <a:rPr lang="en-US" sz="1400" dirty="0">
                <a:solidFill>
                  <a:schemeClr val="tx1"/>
                </a:solidFill>
              </a:rPr>
              <a:t>10,000 </a:t>
            </a:r>
            <a:r>
              <a:rPr lang="en-US" sz="1400" dirty="0" smtClean="0">
                <a:solidFill>
                  <a:schemeClr val="tx1"/>
                </a:solidFill>
              </a:rPr>
              <a:t>downloads of  the </a:t>
            </a:r>
            <a:r>
              <a:rPr lang="en-US" sz="1400" dirty="0" err="1" smtClean="0">
                <a:solidFill>
                  <a:schemeClr val="tx1"/>
                </a:solidFill>
              </a:rPr>
              <a:t>DaisyLezer</a:t>
            </a:r>
            <a:r>
              <a:rPr lang="en-US" sz="1400" dirty="0" smtClean="0">
                <a:solidFill>
                  <a:schemeClr val="tx1"/>
                </a:solidFill>
              </a:rPr>
              <a:t> </a:t>
            </a:r>
            <a:r>
              <a:rPr lang="en-US" sz="1400" dirty="0">
                <a:solidFill>
                  <a:schemeClr val="tx1"/>
                </a:solidFill>
              </a:rPr>
              <a:t>App </a:t>
            </a:r>
            <a:r>
              <a:rPr lang="en-US" sz="1400" dirty="0" smtClean="0">
                <a:solidFill>
                  <a:schemeClr val="tx1"/>
                </a:solidFill>
              </a:rPr>
              <a:t>for mobile reading</a:t>
            </a:r>
          </a:p>
          <a:p>
            <a:pPr marL="285750" indent="-285750" algn="l" eaLnBrk="1" hangingPunct="1">
              <a:buFont typeface="Arial" panose="020B0604020202020204" pitchFamily="34" charset="0"/>
              <a:buChar char="•"/>
            </a:pPr>
            <a:r>
              <a:rPr lang="en-US" sz="1400" dirty="0" smtClean="0">
                <a:solidFill>
                  <a:schemeClr val="tx1"/>
                </a:solidFill>
              </a:rPr>
              <a:t>On </a:t>
            </a:r>
            <a:r>
              <a:rPr lang="en-US" sz="1400" dirty="0">
                <a:solidFill>
                  <a:schemeClr val="tx1"/>
                </a:solidFill>
              </a:rPr>
              <a:t>a monthly base around 2500 users </a:t>
            </a:r>
            <a:r>
              <a:rPr lang="en-US" sz="1400" dirty="0" smtClean="0">
                <a:solidFill>
                  <a:schemeClr val="tx1"/>
                </a:solidFill>
              </a:rPr>
              <a:t>listen to books through the App</a:t>
            </a:r>
          </a:p>
          <a:p>
            <a:pPr algn="l" eaLnBrk="1" hangingPunct="1"/>
            <a:endParaRPr lang="en-US" altLang="en-US" sz="1400" dirty="0"/>
          </a:p>
          <a:p>
            <a:pPr algn="l" eaLnBrk="1" hangingPunct="1"/>
            <a:endParaRPr lang="en-US" altLang="en-US" sz="1400" dirty="0" smtClean="0"/>
          </a:p>
        </p:txBody>
      </p:sp>
      <p:sp>
        <p:nvSpPr>
          <p:cNvPr id="5123" name="Text Placeholder 2"/>
          <p:cNvSpPr>
            <a:spLocks noGrp="1"/>
          </p:cNvSpPr>
          <p:nvPr>
            <p:ph type="body" sz="quarter" idx="14"/>
          </p:nvPr>
        </p:nvSpPr>
        <p:spPr>
          <a:xfrm>
            <a:off x="1828800" y="762000"/>
            <a:ext cx="6715125" cy="523220"/>
          </a:xfrm>
          <a:ln w="9525"/>
          <a:extLst>
            <a:ext uri="{91240B29-F687-4F45-9708-019B960494DF}">
              <a14:hiddenLine xmlns:a14="http://schemas.microsoft.com/office/drawing/2010/main" w="9525" cap="flat">
                <a:solidFill>
                  <a:srgbClr val="000000"/>
                </a:solidFill>
                <a:miter lim="800000"/>
                <a:headEnd/>
                <a:tailEnd/>
              </a14:hiddenLine>
            </a:ext>
          </a:extLst>
        </p:spPr>
        <p:txBody>
          <a:bodyPr/>
          <a:lstStyle/>
          <a:p>
            <a:pPr marL="71438" eaLnBrk="1" hangingPunct="1"/>
            <a:r>
              <a:rPr lang="en-GB" sz="2800" dirty="0" smtClean="0"/>
              <a:t>Adapted </a:t>
            </a:r>
            <a:r>
              <a:rPr lang="en-GB" sz="2800" dirty="0"/>
              <a:t>R</a:t>
            </a:r>
            <a:r>
              <a:rPr lang="en-GB" sz="2800" dirty="0" smtClean="0"/>
              <a:t>eading in </a:t>
            </a:r>
            <a:r>
              <a:rPr lang="en-GB" sz="2800" dirty="0"/>
              <a:t>the Netherlands</a:t>
            </a:r>
            <a:endParaRPr lang="en-US" altLang="en-US" sz="2800" dirty="0" smtClean="0">
              <a:solidFill>
                <a:schemeClr val="tx1"/>
              </a:solidFill>
              <a:cs typeface="Arial" charset="0"/>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1400" y="4005466"/>
            <a:ext cx="1219200" cy="2238167"/>
          </a:xfrm>
          <a:prstGeom prst="rect">
            <a:avLst/>
          </a:prstGeom>
        </p:spPr>
      </p:pic>
      <p:pic>
        <p:nvPicPr>
          <p:cNvPr id="3" name="Afbeelding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4469605"/>
            <a:ext cx="1714499" cy="1714499"/>
          </a:xfrm>
          <a:prstGeom prst="rect">
            <a:avLst/>
          </a:prstGeom>
        </p:spPr>
      </p:pic>
      <p:pic>
        <p:nvPicPr>
          <p:cNvPr id="4" name="Afbeelding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9800" y="4612480"/>
            <a:ext cx="1905000" cy="14287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2"/>
          <p:cNvSpPr>
            <a:spLocks noGrp="1"/>
          </p:cNvSpPr>
          <p:nvPr>
            <p:ph type="body" sz="quarter" idx="14"/>
          </p:nvPr>
        </p:nvSpPr>
        <p:spPr>
          <a:xfrm>
            <a:off x="1905000" y="381000"/>
            <a:ext cx="6715125" cy="1151084"/>
          </a:xfrm>
          <a:ln w="9525"/>
          <a:extLst>
            <a:ext uri="{91240B29-F687-4F45-9708-019B960494DF}">
              <a14:hiddenLine xmlns:a14="http://schemas.microsoft.com/office/drawing/2010/main" w="9525" cap="flat">
                <a:solidFill>
                  <a:srgbClr val="000000"/>
                </a:solidFill>
                <a:miter lim="800000"/>
                <a:headEnd/>
                <a:tailEnd/>
              </a14:hiddenLine>
            </a:ext>
          </a:extLst>
        </p:spPr>
        <p:txBody>
          <a:bodyPr/>
          <a:lstStyle/>
          <a:p>
            <a:pPr marL="71438" lvl="0" eaLnBrk="1" hangingPunct="1"/>
            <a:r>
              <a:rPr lang="en-US" sz="2800" b="1" cap="all" dirty="0"/>
              <a:t>The challenge</a:t>
            </a:r>
            <a:endParaRPr lang="nl-NL" sz="2800" b="1" cap="all" dirty="0"/>
          </a:p>
          <a:p>
            <a:pPr marL="71438" eaLnBrk="1" hangingPunct="1"/>
            <a:endParaRPr lang="en-US" altLang="en-US" dirty="0" smtClean="0">
              <a:solidFill>
                <a:schemeClr val="tx1"/>
              </a:solidFill>
              <a:cs typeface="Arial" charset="0"/>
            </a:endParaRPr>
          </a:p>
        </p:txBody>
      </p:sp>
      <p:sp>
        <p:nvSpPr>
          <p:cNvPr id="2" name="Tekstvak 1"/>
          <p:cNvSpPr txBox="1"/>
          <p:nvPr/>
        </p:nvSpPr>
        <p:spPr>
          <a:xfrm>
            <a:off x="1981200" y="1143000"/>
            <a:ext cx="6400800" cy="4801314"/>
          </a:xfrm>
          <a:prstGeom prst="rect">
            <a:avLst/>
          </a:prstGeom>
          <a:noFill/>
        </p:spPr>
        <p:txBody>
          <a:bodyPr wrap="square" rtlCol="0">
            <a:spAutoFit/>
          </a:bodyPr>
          <a:lstStyle/>
          <a:p>
            <a:pPr algn="ctr"/>
            <a:r>
              <a:rPr lang="en-US" sz="1600" i="1" dirty="0" smtClean="0">
                <a:latin typeface="+mn-lt"/>
              </a:rPr>
              <a:t>Double the number of people who use adapted reading</a:t>
            </a:r>
          </a:p>
          <a:p>
            <a:endParaRPr lang="en-US" sz="1600" dirty="0">
              <a:latin typeface="+mn-lt"/>
            </a:endParaRPr>
          </a:p>
          <a:p>
            <a:r>
              <a:rPr lang="en-US" sz="1600" dirty="0" smtClean="0">
                <a:latin typeface="+mn-lt"/>
              </a:rPr>
              <a:t>Population </a:t>
            </a:r>
            <a:r>
              <a:rPr lang="en-US" sz="1600" dirty="0">
                <a:latin typeface="+mn-lt"/>
              </a:rPr>
              <a:t>of </a:t>
            </a:r>
            <a:r>
              <a:rPr lang="en-US" sz="1600" dirty="0" smtClean="0">
                <a:latin typeface="+mn-lt"/>
              </a:rPr>
              <a:t>the Netherlands: 16.8 </a:t>
            </a:r>
            <a:r>
              <a:rPr lang="en-US" sz="1600" dirty="0">
                <a:latin typeface="+mn-lt"/>
              </a:rPr>
              <a:t>million </a:t>
            </a:r>
            <a:r>
              <a:rPr lang="en-US" sz="1600" dirty="0" smtClean="0">
                <a:latin typeface="+mn-lt"/>
              </a:rPr>
              <a:t>people</a:t>
            </a:r>
          </a:p>
          <a:p>
            <a:r>
              <a:rPr lang="en-US" sz="1600" dirty="0" smtClean="0">
                <a:latin typeface="+mn-lt"/>
              </a:rPr>
              <a:t>Member </a:t>
            </a:r>
            <a:r>
              <a:rPr lang="en-US" sz="1600" dirty="0">
                <a:latin typeface="+mn-lt"/>
              </a:rPr>
              <a:t>of a public </a:t>
            </a:r>
            <a:r>
              <a:rPr lang="en-US" sz="1600" dirty="0" smtClean="0">
                <a:latin typeface="+mn-lt"/>
              </a:rPr>
              <a:t>library: 4 million (ca. 25%) </a:t>
            </a:r>
          </a:p>
          <a:p>
            <a:endParaRPr lang="en-US" sz="1600" dirty="0" smtClean="0">
              <a:latin typeface="+mn-lt"/>
            </a:endParaRPr>
          </a:p>
          <a:p>
            <a:r>
              <a:rPr lang="en-US" sz="1600" dirty="0">
                <a:latin typeface="+mn-lt"/>
              </a:rPr>
              <a:t>E</a:t>
            </a:r>
            <a:r>
              <a:rPr lang="en-US" sz="1600" dirty="0" smtClean="0">
                <a:latin typeface="+mn-lt"/>
              </a:rPr>
              <a:t>stimated </a:t>
            </a:r>
            <a:r>
              <a:rPr lang="en-US" sz="1600" dirty="0">
                <a:latin typeface="+mn-lt"/>
              </a:rPr>
              <a:t>number of people who have a print </a:t>
            </a:r>
            <a:r>
              <a:rPr lang="en-US" sz="1600" dirty="0" smtClean="0">
                <a:latin typeface="+mn-lt"/>
              </a:rPr>
              <a:t>disability:  360,000</a:t>
            </a:r>
          </a:p>
          <a:p>
            <a:r>
              <a:rPr lang="en-US" sz="1600" dirty="0" smtClean="0">
                <a:latin typeface="+mn-lt"/>
              </a:rPr>
              <a:t>Registered members of the National Centre: 30.000  (ca. 12%)</a:t>
            </a:r>
          </a:p>
          <a:p>
            <a:endParaRPr lang="en-US" sz="1600" dirty="0">
              <a:latin typeface="+mn-lt"/>
            </a:endParaRPr>
          </a:p>
          <a:p>
            <a:r>
              <a:rPr lang="en-US" sz="1600" dirty="0">
                <a:latin typeface="+mn-lt"/>
              </a:rPr>
              <a:t>Making the average cost per adapted library user </a:t>
            </a:r>
            <a:r>
              <a:rPr lang="en-US" sz="1600" dirty="0" smtClean="0">
                <a:latin typeface="+mn-lt"/>
              </a:rPr>
              <a:t>relatively high</a:t>
            </a:r>
            <a:endParaRPr lang="en-US" sz="1600" dirty="0">
              <a:latin typeface="+mn-lt"/>
            </a:endParaRPr>
          </a:p>
          <a:p>
            <a:r>
              <a:rPr lang="en-US" sz="1600" dirty="0">
                <a:latin typeface="+mn-lt"/>
              </a:rPr>
              <a:t>How come the majority of VIP gets by without adapted reading</a:t>
            </a:r>
          </a:p>
          <a:p>
            <a:r>
              <a:rPr lang="en-US" sz="1600" dirty="0" smtClean="0">
                <a:latin typeface="+mn-lt"/>
              </a:rPr>
              <a:t>How to reach and inform persons who cannot read print</a:t>
            </a:r>
          </a:p>
          <a:p>
            <a:endParaRPr lang="en-US" sz="1600" dirty="0">
              <a:latin typeface="+mn-lt"/>
            </a:endParaRPr>
          </a:p>
          <a:p>
            <a:r>
              <a:rPr lang="en-US" sz="1600" dirty="0" smtClean="0">
                <a:latin typeface="+mn-lt"/>
              </a:rPr>
              <a:t>Raise </a:t>
            </a:r>
            <a:r>
              <a:rPr lang="en-US" sz="1600" dirty="0">
                <a:latin typeface="+mn-lt"/>
              </a:rPr>
              <a:t>the numbers </a:t>
            </a:r>
            <a:r>
              <a:rPr lang="en-US" sz="1600" dirty="0" smtClean="0">
                <a:latin typeface="+mn-lt"/>
              </a:rPr>
              <a:t>from </a:t>
            </a:r>
            <a:r>
              <a:rPr lang="en-US" sz="1600" dirty="0">
                <a:latin typeface="+mn-lt"/>
              </a:rPr>
              <a:t>a 30,000 to a </a:t>
            </a:r>
            <a:r>
              <a:rPr lang="en-US" sz="1600" dirty="0" smtClean="0">
                <a:latin typeface="+mn-lt"/>
              </a:rPr>
              <a:t>60,000</a:t>
            </a:r>
          </a:p>
          <a:p>
            <a:endParaRPr lang="en-US" sz="1600" dirty="0">
              <a:latin typeface="+mn-lt"/>
            </a:endParaRPr>
          </a:p>
          <a:p>
            <a:pPr marL="742950" lvl="1" indent="-285750">
              <a:buFont typeface="Arial" panose="020B0604020202020204" pitchFamily="34" charset="0"/>
              <a:buChar char="•"/>
            </a:pPr>
            <a:r>
              <a:rPr lang="en-US" sz="1600" dirty="0" smtClean="0">
                <a:latin typeface="+mn-lt"/>
              </a:rPr>
              <a:t>More integration with public libraries</a:t>
            </a:r>
          </a:p>
          <a:p>
            <a:pPr marL="742950" lvl="1" indent="-285750">
              <a:buFont typeface="Arial" panose="020B0604020202020204" pitchFamily="34" charset="0"/>
              <a:buChar char="•"/>
            </a:pPr>
            <a:r>
              <a:rPr lang="en-US" sz="1600" dirty="0" smtClean="0">
                <a:latin typeface="+mn-lt"/>
              </a:rPr>
              <a:t>Using the digital  library network</a:t>
            </a:r>
          </a:p>
          <a:p>
            <a:pPr marL="742950" lvl="1" indent="-285750">
              <a:buFont typeface="Arial" panose="020B0604020202020204" pitchFamily="34" charset="0"/>
              <a:buChar char="•"/>
            </a:pPr>
            <a:r>
              <a:rPr lang="en-US" sz="1600" dirty="0" smtClean="0">
                <a:latin typeface="+mn-lt"/>
              </a:rPr>
              <a:t>Making the service less special and more integrated</a:t>
            </a:r>
          </a:p>
          <a:p>
            <a:pPr marL="742950" lvl="1" indent="-285750">
              <a:buFont typeface="Arial" panose="020B0604020202020204" pitchFamily="34" charset="0"/>
              <a:buChar char="•"/>
            </a:pPr>
            <a:r>
              <a:rPr lang="en-US" sz="1600" dirty="0" smtClean="0">
                <a:latin typeface="+mn-lt"/>
              </a:rPr>
              <a:t>Do an integrated national marketing campaign</a:t>
            </a:r>
            <a:endParaRPr lang="en-US" sz="1600" dirty="0">
              <a:latin typeface="+mn-lt"/>
            </a:endParaRPr>
          </a:p>
          <a:p>
            <a:endParaRPr lang="nl-NL" dirty="0"/>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6172200"/>
            <a:ext cx="1771650" cy="52458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1905000" y="1143000"/>
            <a:ext cx="6400800" cy="304800"/>
          </a:xfrm>
        </p:spPr>
        <p:txBody>
          <a:bodyPr/>
          <a:lstStyle/>
          <a:p>
            <a:r>
              <a:rPr lang="en-US" sz="1800" dirty="0">
                <a:ea typeface="Calibri"/>
              </a:rPr>
              <a:t>Dutch Parliament recently adopted a new public library law</a:t>
            </a:r>
            <a:endParaRPr lang="nl-NL" sz="1800" dirty="0"/>
          </a:p>
        </p:txBody>
      </p:sp>
      <p:sp>
        <p:nvSpPr>
          <p:cNvPr id="3" name="Tijdelijke aanduiding voor tekst 2"/>
          <p:cNvSpPr>
            <a:spLocks noGrp="1"/>
          </p:cNvSpPr>
          <p:nvPr>
            <p:ph type="body" sz="quarter" idx="14"/>
          </p:nvPr>
        </p:nvSpPr>
        <p:spPr>
          <a:xfrm>
            <a:off x="1676400" y="533400"/>
            <a:ext cx="6715172" cy="523220"/>
          </a:xfrm>
        </p:spPr>
        <p:txBody>
          <a:bodyPr/>
          <a:lstStyle/>
          <a:p>
            <a:pPr lvl="0"/>
            <a:r>
              <a:rPr lang="en-US" sz="2800" b="1" cap="all" dirty="0"/>
              <a:t>The new library </a:t>
            </a:r>
            <a:r>
              <a:rPr lang="en-US" sz="2800" b="1" cap="all" dirty="0" smtClean="0"/>
              <a:t>landscape</a:t>
            </a:r>
            <a:endParaRPr lang="nl-NL" dirty="0"/>
          </a:p>
        </p:txBody>
      </p:sp>
      <p:sp>
        <p:nvSpPr>
          <p:cNvPr id="5" name="Rectangle 1"/>
          <p:cNvSpPr>
            <a:spLocks noChangeArrowheads="1"/>
          </p:cNvSpPr>
          <p:nvPr/>
        </p:nvSpPr>
        <p:spPr bwMode="auto">
          <a:xfrm>
            <a:off x="2286000" y="2191068"/>
            <a:ext cx="60960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nl-NL" sz="1600" b="1" i="1" u="none" strike="noStrike" cap="none" normalizeH="0" baseline="0" dirty="0" smtClean="0">
                <a:ln>
                  <a:noFill/>
                </a:ln>
                <a:solidFill>
                  <a:schemeClr val="tx1"/>
                </a:solidFill>
                <a:effectLst/>
                <a:latin typeface="+mn-lt"/>
                <a:ea typeface="Calibri" pitchFamily="34" charset="0"/>
              </a:rPr>
              <a:t>Integrate the public library system with the Dutch Royal Library (KB) </a:t>
            </a:r>
            <a:endParaRPr kumimoji="0" lang="nl-NL" altLang="nl-NL" sz="16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nl-NL" sz="1600" b="0" i="0" u="none" strike="noStrike" cap="none" normalizeH="0" baseline="0" dirty="0" smtClean="0">
                <a:ln>
                  <a:noFill/>
                </a:ln>
                <a:solidFill>
                  <a:schemeClr val="tx1"/>
                </a:solidFill>
                <a:effectLst/>
                <a:latin typeface="+mn-lt"/>
                <a:ea typeface="Calibri" pitchFamily="34" charset="0"/>
              </a:rPr>
              <a:t> </a:t>
            </a:r>
            <a:endParaRPr kumimoji="0" lang="nl-NL" altLang="nl-NL" sz="1600" b="0" i="0" u="none" strike="noStrike" cap="none" normalizeH="0" baseline="0" dirty="0" smtClean="0">
              <a:ln>
                <a:noFill/>
              </a:ln>
              <a:solidFill>
                <a:schemeClr val="tx1"/>
              </a:solidFill>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nl-NL" sz="1600" b="1" i="1" u="none" strike="noStrike" cap="none" normalizeH="0" baseline="0" dirty="0" smtClean="0">
                <a:ln>
                  <a:noFill/>
                </a:ln>
                <a:solidFill>
                  <a:schemeClr val="tx1"/>
                </a:solidFill>
                <a:effectLst/>
                <a:latin typeface="+mn-lt"/>
                <a:ea typeface="Calibri" pitchFamily="34" charset="0"/>
              </a:rPr>
              <a:t>Define the core functions of public libraries</a:t>
            </a:r>
            <a:r>
              <a:rPr kumimoji="0" lang="en-US" altLang="nl-NL" sz="1600" b="0" i="0" u="none" strike="noStrike" cap="none" normalizeH="0" baseline="0" dirty="0" smtClean="0">
                <a:ln>
                  <a:noFill/>
                </a:ln>
                <a:solidFill>
                  <a:schemeClr val="tx1"/>
                </a:solidFill>
                <a:effectLst/>
                <a:latin typeface="+mn-lt"/>
                <a:ea typeface="Calibri" pitchFamily="34" charset="0"/>
              </a:rPr>
              <a:t> </a:t>
            </a:r>
            <a:endParaRPr kumimoji="0" lang="nl-NL" altLang="nl-NL" sz="1600" b="0" i="0" u="none" strike="noStrike" cap="none" normalizeH="0" baseline="0" dirty="0" smtClean="0">
              <a:ln>
                <a:noFill/>
              </a:ln>
              <a:solidFill>
                <a:schemeClr val="tx1"/>
              </a:solidFill>
              <a:effectLst/>
              <a:latin typeface="+mn-lt"/>
            </a:endParaRPr>
          </a:p>
          <a:p>
            <a:pPr lvl="1" eaLnBrk="0" hangingPunct="0">
              <a:buFontTx/>
              <a:buChar char="•"/>
            </a:pPr>
            <a:r>
              <a:rPr kumimoji="0" lang="en-US" altLang="nl-NL" sz="1400" b="0" i="0" u="none" strike="noStrike" cap="none" normalizeH="0" baseline="0" dirty="0" smtClean="0">
                <a:ln>
                  <a:noFill/>
                </a:ln>
                <a:solidFill>
                  <a:schemeClr val="tx1"/>
                </a:solidFill>
                <a:effectLst/>
                <a:latin typeface="+mn-lt"/>
                <a:ea typeface="Calibri" pitchFamily="34" charset="0"/>
              </a:rPr>
              <a:t> to make available knowledge and information;</a:t>
            </a:r>
            <a:endParaRPr kumimoji="0" lang="nl-NL" altLang="nl-NL" sz="1400" b="0" i="0" u="none" strike="noStrike" cap="none" normalizeH="0" baseline="0" dirty="0" smtClean="0">
              <a:ln>
                <a:noFill/>
              </a:ln>
              <a:solidFill>
                <a:schemeClr val="tx1"/>
              </a:solidFill>
              <a:effectLst/>
              <a:latin typeface="+mn-lt"/>
            </a:endParaRPr>
          </a:p>
          <a:p>
            <a:pPr lvl="1" eaLnBrk="0" hangingPunct="0">
              <a:buFontTx/>
              <a:buChar char="•"/>
            </a:pPr>
            <a:r>
              <a:rPr kumimoji="0" lang="en-US" altLang="nl-NL" sz="1400" b="0" i="0" u="none" strike="noStrike" cap="none" normalizeH="0" baseline="0" dirty="0" smtClean="0">
                <a:ln>
                  <a:noFill/>
                </a:ln>
                <a:solidFill>
                  <a:schemeClr val="tx1"/>
                </a:solidFill>
                <a:effectLst/>
                <a:latin typeface="+mn-lt"/>
                <a:ea typeface="Calibri" pitchFamily="34" charset="0"/>
              </a:rPr>
              <a:t> to facilitate learning; </a:t>
            </a:r>
            <a:endParaRPr kumimoji="0" lang="nl-NL" altLang="nl-NL" sz="1400" b="0" i="0" u="none" strike="noStrike" cap="none" normalizeH="0" baseline="0" dirty="0" smtClean="0">
              <a:ln>
                <a:noFill/>
              </a:ln>
              <a:solidFill>
                <a:schemeClr val="tx1"/>
              </a:solidFill>
              <a:effectLst/>
              <a:latin typeface="+mn-lt"/>
            </a:endParaRPr>
          </a:p>
          <a:p>
            <a:pPr lvl="1" eaLnBrk="0" hangingPunct="0">
              <a:buFontTx/>
              <a:buChar char="•"/>
            </a:pPr>
            <a:r>
              <a:rPr kumimoji="0" lang="en-US" altLang="nl-NL" sz="1400" b="0" i="0" u="none" strike="noStrike" cap="none" normalizeH="0" baseline="0" dirty="0" smtClean="0">
                <a:ln>
                  <a:noFill/>
                </a:ln>
                <a:solidFill>
                  <a:schemeClr val="tx1"/>
                </a:solidFill>
                <a:effectLst/>
                <a:latin typeface="+mn-lt"/>
                <a:ea typeface="Calibri" pitchFamily="34" charset="0"/>
              </a:rPr>
              <a:t> to promote reading and a taste for literature;</a:t>
            </a:r>
            <a:endParaRPr kumimoji="0" lang="nl-NL" altLang="nl-NL" sz="1400" b="0" i="0" u="none" strike="noStrike" cap="none" normalizeH="0" baseline="0" dirty="0" smtClean="0">
              <a:ln>
                <a:noFill/>
              </a:ln>
              <a:solidFill>
                <a:schemeClr val="tx1"/>
              </a:solidFill>
              <a:effectLst/>
              <a:latin typeface="+mn-lt"/>
            </a:endParaRPr>
          </a:p>
          <a:p>
            <a:pPr lvl="1" eaLnBrk="0" hangingPunct="0">
              <a:buFontTx/>
              <a:buChar char="•"/>
            </a:pPr>
            <a:r>
              <a:rPr kumimoji="0" lang="en-US" altLang="nl-NL" sz="1400" b="0" i="0" u="none" strike="noStrike" cap="none" normalizeH="0" baseline="0" dirty="0" smtClean="0">
                <a:ln>
                  <a:noFill/>
                </a:ln>
                <a:solidFill>
                  <a:schemeClr val="tx1"/>
                </a:solidFill>
                <a:effectLst/>
                <a:latin typeface="+mn-lt"/>
                <a:ea typeface="Calibri" pitchFamily="34" charset="0"/>
              </a:rPr>
              <a:t> to promote art and culture;</a:t>
            </a:r>
            <a:endParaRPr kumimoji="0" lang="nl-NL" altLang="nl-NL" sz="1400" b="0" i="0" u="none" strike="noStrike" cap="none" normalizeH="0" baseline="0" dirty="0" smtClean="0">
              <a:ln>
                <a:noFill/>
              </a:ln>
              <a:solidFill>
                <a:schemeClr val="tx1"/>
              </a:solidFill>
              <a:effectLst/>
              <a:latin typeface="+mn-lt"/>
            </a:endParaRPr>
          </a:p>
          <a:p>
            <a:pPr lvl="1" eaLnBrk="0" hangingPunct="0">
              <a:buFontTx/>
              <a:buChar char="•"/>
            </a:pPr>
            <a:r>
              <a:rPr lang="en-US" altLang="nl-NL" sz="1400" dirty="0">
                <a:latin typeface="+mn-lt"/>
                <a:ea typeface="Calibri" pitchFamily="34" charset="0"/>
              </a:rPr>
              <a:t> </a:t>
            </a:r>
            <a:r>
              <a:rPr lang="en-US" altLang="nl-NL" sz="1400" dirty="0" smtClean="0">
                <a:latin typeface="+mn-lt"/>
                <a:ea typeface="Calibri" pitchFamily="34" charset="0"/>
              </a:rPr>
              <a:t>t</a:t>
            </a:r>
            <a:r>
              <a:rPr kumimoji="0" lang="en-US" altLang="nl-NL" sz="1400" b="0" i="0" u="none" strike="noStrike" cap="none" normalizeH="0" baseline="0" dirty="0" smtClean="0">
                <a:ln>
                  <a:noFill/>
                </a:ln>
                <a:solidFill>
                  <a:schemeClr val="tx1"/>
                </a:solidFill>
                <a:effectLst/>
                <a:latin typeface="+mn-lt"/>
                <a:ea typeface="Calibri" pitchFamily="34" charset="0"/>
              </a:rPr>
              <a:t>o organize social encounters and debate.</a:t>
            </a:r>
            <a:endParaRPr lang="nl-NL" altLang="nl-NL" sz="1400" dirty="0" smtClean="0">
              <a:latin typeface="+mn-lt"/>
            </a:endParaRPr>
          </a:p>
          <a:p>
            <a:pPr lvl="1" eaLnBrk="0" hangingPunct="0"/>
            <a:endParaRPr kumimoji="0" lang="en-US" altLang="nl-NL" sz="1600" b="0" i="0" u="none" strike="noStrike" cap="none" normalizeH="0" baseline="0" dirty="0" smtClean="0">
              <a:ln>
                <a:noFill/>
              </a:ln>
              <a:solidFill>
                <a:schemeClr val="tx1"/>
              </a:solidFill>
              <a:effectLst/>
              <a:latin typeface="+mn-lt"/>
              <a:ea typeface="Calibri" pitchFamily="34" charset="0"/>
            </a:endParaRPr>
          </a:p>
          <a:p>
            <a:pPr marL="171450" lvl="0" indent="-171450">
              <a:buFont typeface="Arial" panose="020B0604020202020204" pitchFamily="34" charset="0"/>
              <a:buChar char="•"/>
            </a:pPr>
            <a:r>
              <a:rPr lang="en-US" altLang="nl-NL" sz="1600" b="1" i="1" dirty="0">
                <a:latin typeface="+mn-lt"/>
                <a:ea typeface="Calibri" pitchFamily="34" charset="0"/>
              </a:rPr>
              <a:t>Tailor the current legal framework for </a:t>
            </a:r>
            <a:r>
              <a:rPr lang="en-US" altLang="nl-NL" sz="1600" b="1" i="1" dirty="0" smtClean="0">
                <a:latin typeface="+mn-lt"/>
                <a:ea typeface="Calibri" pitchFamily="34" charset="0"/>
              </a:rPr>
              <a:t>libraries </a:t>
            </a:r>
            <a:r>
              <a:rPr lang="en-US" altLang="nl-NL" sz="1600" b="1" i="1" dirty="0">
                <a:latin typeface="+mn-lt"/>
                <a:ea typeface="Calibri" pitchFamily="34" charset="0"/>
              </a:rPr>
              <a:t>to the digital age</a:t>
            </a:r>
            <a:r>
              <a:rPr lang="en-US" altLang="nl-NL" sz="1600" b="1" dirty="0">
                <a:latin typeface="+mn-lt"/>
                <a:ea typeface="Calibri" pitchFamily="34" charset="0"/>
              </a:rPr>
              <a:t> </a:t>
            </a:r>
            <a:endParaRPr lang="nl-NL" altLang="nl-NL" sz="1600" dirty="0">
              <a:latin typeface="+mn-lt"/>
            </a:endParaRPr>
          </a:p>
          <a:p>
            <a:pPr lvl="0" eaLnBrk="0" hangingPunct="0"/>
            <a:r>
              <a:rPr lang="en-US" altLang="nl-NL" sz="1400" dirty="0" smtClean="0">
                <a:latin typeface="+mn-lt"/>
                <a:ea typeface="Calibri" pitchFamily="34" charset="0"/>
              </a:rPr>
              <a:t>            it defines the </a:t>
            </a:r>
            <a:r>
              <a:rPr lang="en-US" altLang="nl-NL" sz="1400" dirty="0">
                <a:latin typeface="+mn-lt"/>
                <a:ea typeface="Calibri" pitchFamily="34" charset="0"/>
              </a:rPr>
              <a:t>scope of the digital library and arranges its </a:t>
            </a:r>
            <a:r>
              <a:rPr lang="en-US" altLang="nl-NL" sz="1400" dirty="0" smtClean="0">
                <a:latin typeface="+mn-lt"/>
                <a:ea typeface="Calibri" pitchFamily="34" charset="0"/>
              </a:rPr>
              <a:t>funding</a:t>
            </a:r>
          </a:p>
          <a:p>
            <a:pPr lvl="0" eaLnBrk="0" hangingPunct="0"/>
            <a:endParaRPr lang="en-US" altLang="nl-NL" sz="1600" dirty="0" smtClean="0">
              <a:latin typeface="+mn-lt"/>
            </a:endParaRPr>
          </a:p>
          <a:p>
            <a:pPr marL="171450" lvl="0" indent="-171450" eaLnBrk="0" hangingPunct="0">
              <a:buFont typeface="Arial" panose="020B0604020202020204" pitchFamily="34" charset="0"/>
              <a:buChar char="•"/>
            </a:pPr>
            <a:r>
              <a:rPr lang="en-US" altLang="nl-NL" sz="1600" b="1" dirty="0">
                <a:latin typeface="+mn-lt"/>
              </a:rPr>
              <a:t>A</a:t>
            </a:r>
            <a:r>
              <a:rPr lang="en-US" altLang="nl-NL" sz="1600" b="1" dirty="0" smtClean="0">
                <a:latin typeface="+mn-lt"/>
              </a:rPr>
              <a:t> new national </a:t>
            </a:r>
            <a:r>
              <a:rPr lang="en-US" altLang="nl-NL" sz="1600" b="1" dirty="0">
                <a:latin typeface="+mn-lt"/>
              </a:rPr>
              <a:t>digital infrastructure </a:t>
            </a:r>
            <a:r>
              <a:rPr lang="en-US" altLang="nl-NL" sz="1600" b="1" dirty="0" smtClean="0">
                <a:latin typeface="+mn-lt"/>
              </a:rPr>
              <a:t>for </a:t>
            </a:r>
            <a:r>
              <a:rPr lang="en-US" altLang="nl-NL" sz="1600" b="1" dirty="0">
                <a:latin typeface="+mn-lt"/>
              </a:rPr>
              <a:t>all </a:t>
            </a:r>
            <a:r>
              <a:rPr lang="en-US" altLang="nl-NL" sz="1600" b="1" dirty="0" smtClean="0">
                <a:latin typeface="+mn-lt"/>
              </a:rPr>
              <a:t>libraries</a:t>
            </a:r>
            <a:r>
              <a:rPr lang="en-US" altLang="nl-NL" sz="1600" dirty="0">
                <a:latin typeface="+mn-lt"/>
              </a:rPr>
              <a:t> </a:t>
            </a:r>
            <a:r>
              <a:rPr lang="en-US" altLang="nl-NL" sz="1600" b="1" dirty="0" smtClean="0">
                <a:latin typeface="+mn-lt"/>
              </a:rPr>
              <a:t>to use</a:t>
            </a:r>
            <a:endParaRPr lang="en-US" altLang="nl-NL" sz="1600" dirty="0" smtClean="0">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24837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690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1952625" y="1143000"/>
            <a:ext cx="6400800" cy="304800"/>
          </a:xfrm>
        </p:spPr>
        <p:txBody>
          <a:bodyPr/>
          <a:lstStyle/>
          <a:p>
            <a:r>
              <a:rPr lang="en-US" altLang="nl-NL" sz="1800" b="1" dirty="0"/>
              <a:t>a new national digital infrastructure  for </a:t>
            </a:r>
            <a:r>
              <a:rPr lang="en-US" altLang="nl-NL" sz="1800" b="1" dirty="0" smtClean="0"/>
              <a:t>all public  </a:t>
            </a:r>
            <a:r>
              <a:rPr lang="en-US" altLang="nl-NL" sz="1800" b="1" dirty="0"/>
              <a:t>libraries</a:t>
            </a:r>
            <a:endParaRPr lang="nl-NL" sz="1800" dirty="0"/>
          </a:p>
        </p:txBody>
      </p:sp>
      <p:sp>
        <p:nvSpPr>
          <p:cNvPr id="3" name="Tijdelijke aanduiding voor tekst 2"/>
          <p:cNvSpPr>
            <a:spLocks noGrp="1"/>
          </p:cNvSpPr>
          <p:nvPr>
            <p:ph type="body" sz="quarter" idx="14"/>
          </p:nvPr>
        </p:nvSpPr>
        <p:spPr>
          <a:xfrm>
            <a:off x="1676400" y="533400"/>
            <a:ext cx="6715172" cy="523220"/>
          </a:xfrm>
        </p:spPr>
        <p:txBody>
          <a:bodyPr/>
          <a:lstStyle/>
          <a:p>
            <a:pPr lvl="0"/>
            <a:r>
              <a:rPr lang="en-US" sz="2800" b="1" cap="all" dirty="0"/>
              <a:t>The new library </a:t>
            </a:r>
            <a:r>
              <a:rPr lang="en-US" sz="2800" b="1" cap="all" dirty="0" smtClean="0"/>
              <a:t>landscape</a:t>
            </a:r>
            <a:endParaRPr lang="nl-NL" dirty="0"/>
          </a:p>
        </p:txBody>
      </p:sp>
      <p:sp>
        <p:nvSpPr>
          <p:cNvPr id="5" name="Rectangle 1"/>
          <p:cNvSpPr>
            <a:spLocks noChangeArrowheads="1"/>
          </p:cNvSpPr>
          <p:nvPr/>
        </p:nvSpPr>
        <p:spPr bwMode="auto">
          <a:xfrm>
            <a:off x="2286000" y="2133600"/>
            <a:ext cx="596327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lvl="0" eaLnBrk="0" hangingPunct="0"/>
            <a:r>
              <a:rPr lang="en-US" altLang="nl-NL" sz="1600" dirty="0" smtClean="0">
                <a:latin typeface="+mn-lt"/>
              </a:rPr>
              <a:t>libraries can </a:t>
            </a:r>
            <a:r>
              <a:rPr lang="en-US" altLang="nl-NL" sz="1600" dirty="0">
                <a:latin typeface="+mn-lt"/>
              </a:rPr>
              <a:t>acquire digital services, </a:t>
            </a:r>
            <a:r>
              <a:rPr lang="en-US" altLang="nl-NL" sz="1600" dirty="0" smtClean="0">
                <a:latin typeface="+mn-lt"/>
              </a:rPr>
              <a:t>such as:</a:t>
            </a:r>
            <a:br>
              <a:rPr lang="en-US" altLang="nl-NL" sz="1600" dirty="0" smtClean="0">
                <a:latin typeface="+mn-lt"/>
              </a:rPr>
            </a:br>
            <a:endParaRPr lang="en-US" altLang="nl-NL" sz="1600" dirty="0" smtClean="0">
              <a:latin typeface="+mn-lt"/>
            </a:endParaRPr>
          </a:p>
          <a:p>
            <a:pPr marL="628650" lvl="1" indent="-171450" eaLnBrk="0" hangingPunct="0">
              <a:buFont typeface="Arial" panose="020B0604020202020204" pitchFamily="34" charset="0"/>
              <a:buChar char="•"/>
            </a:pPr>
            <a:r>
              <a:rPr lang="en-US" altLang="nl-NL" sz="1600" dirty="0" smtClean="0">
                <a:latin typeface="+mn-lt"/>
              </a:rPr>
              <a:t>using </a:t>
            </a:r>
            <a:r>
              <a:rPr lang="en-US" altLang="nl-NL" sz="1600" dirty="0">
                <a:latin typeface="+mn-lt"/>
              </a:rPr>
              <a:t>a new union </a:t>
            </a:r>
            <a:r>
              <a:rPr lang="en-US" altLang="nl-NL" sz="1600" dirty="0" smtClean="0">
                <a:latin typeface="+mn-lt"/>
              </a:rPr>
              <a:t>catalogue</a:t>
            </a:r>
            <a:br>
              <a:rPr lang="en-US" altLang="nl-NL" sz="1600" dirty="0" smtClean="0">
                <a:latin typeface="+mn-lt"/>
              </a:rPr>
            </a:br>
            <a:endParaRPr lang="en-US" altLang="nl-NL" sz="1600" dirty="0" smtClean="0">
              <a:latin typeface="+mn-lt"/>
            </a:endParaRPr>
          </a:p>
          <a:p>
            <a:pPr marL="628650" lvl="1" indent="-171450" eaLnBrk="0" hangingPunct="0">
              <a:buFont typeface="Arial" panose="020B0604020202020204" pitchFamily="34" charset="0"/>
              <a:buChar char="•"/>
            </a:pPr>
            <a:r>
              <a:rPr lang="en-US" altLang="nl-NL" sz="1600" dirty="0" smtClean="0">
                <a:latin typeface="+mn-lt"/>
              </a:rPr>
              <a:t>Single Sign On: using a central system for identification and </a:t>
            </a:r>
            <a:br>
              <a:rPr lang="en-US" altLang="nl-NL" sz="1600" dirty="0" smtClean="0">
                <a:latin typeface="+mn-lt"/>
              </a:rPr>
            </a:br>
            <a:r>
              <a:rPr lang="en-US" altLang="nl-NL" sz="1600" dirty="0" smtClean="0">
                <a:latin typeface="+mn-lt"/>
              </a:rPr>
              <a:t>authentication (IAM)</a:t>
            </a:r>
            <a:br>
              <a:rPr lang="en-US" altLang="nl-NL" sz="1600" dirty="0" smtClean="0">
                <a:latin typeface="+mn-lt"/>
              </a:rPr>
            </a:br>
            <a:endParaRPr lang="en-US" altLang="nl-NL" sz="1600" dirty="0" smtClean="0">
              <a:latin typeface="+mn-lt"/>
            </a:endParaRPr>
          </a:p>
          <a:p>
            <a:pPr marL="628650" lvl="1" indent="-171450" eaLnBrk="0" hangingPunct="0">
              <a:buFont typeface="Arial" panose="020B0604020202020204" pitchFamily="34" charset="0"/>
              <a:buChar char="•"/>
            </a:pPr>
            <a:r>
              <a:rPr lang="en-US" altLang="nl-NL" sz="1600" dirty="0" smtClean="0">
                <a:latin typeface="+mn-lt"/>
              </a:rPr>
              <a:t>ordering </a:t>
            </a:r>
            <a:r>
              <a:rPr lang="en-US" altLang="nl-NL" sz="1600" dirty="0">
                <a:latin typeface="+mn-lt"/>
              </a:rPr>
              <a:t>interlibrary </a:t>
            </a:r>
            <a:r>
              <a:rPr lang="en-US" altLang="nl-NL" sz="1600" dirty="0" smtClean="0">
                <a:latin typeface="+mn-lt"/>
              </a:rPr>
              <a:t>loans</a:t>
            </a:r>
            <a:br>
              <a:rPr lang="en-US" altLang="nl-NL" sz="1600" dirty="0" smtClean="0">
                <a:latin typeface="+mn-lt"/>
              </a:rPr>
            </a:br>
            <a:endParaRPr lang="en-US" altLang="nl-NL" sz="1600" dirty="0" smtClean="0">
              <a:latin typeface="+mn-lt"/>
            </a:endParaRPr>
          </a:p>
          <a:p>
            <a:pPr marL="628650" lvl="1" indent="-171450" eaLnBrk="0" hangingPunct="0">
              <a:buFont typeface="Arial" panose="020B0604020202020204" pitchFamily="34" charset="0"/>
              <a:buChar char="•"/>
            </a:pPr>
            <a:r>
              <a:rPr lang="en-US" altLang="nl-NL" sz="1600" dirty="0" smtClean="0">
                <a:latin typeface="+mn-lt"/>
              </a:rPr>
              <a:t>lending eBooks (ca. 10.000 titles)</a:t>
            </a:r>
            <a:br>
              <a:rPr lang="en-US" altLang="nl-NL" sz="1600" dirty="0" smtClean="0">
                <a:latin typeface="+mn-lt"/>
              </a:rPr>
            </a:br>
            <a:endParaRPr lang="en-US" altLang="nl-NL" sz="1600" dirty="0" smtClean="0">
              <a:latin typeface="+mn-lt"/>
            </a:endParaRPr>
          </a:p>
          <a:p>
            <a:pPr marL="628650" lvl="1" indent="-171450" eaLnBrk="0" hangingPunct="0">
              <a:buFont typeface="Arial" panose="020B0604020202020204" pitchFamily="34" charset="0"/>
              <a:buChar char="•"/>
            </a:pPr>
            <a:r>
              <a:rPr lang="en-US" altLang="nl-NL" sz="1600" dirty="0" smtClean="0">
                <a:latin typeface="+mn-lt"/>
              </a:rPr>
              <a:t>+ order books in adapted format ! </a:t>
            </a:r>
            <a:endParaRPr lang="en-US" altLang="nl-NL" sz="1600" dirty="0">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624837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9392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a:xfrm>
            <a:off x="2667000" y="1219200"/>
            <a:ext cx="5257800" cy="457200"/>
          </a:xfrm>
        </p:spPr>
        <p:txBody>
          <a:bodyPr/>
          <a:lstStyle/>
          <a:p>
            <a:r>
              <a:rPr lang="nl-NL" sz="2000" dirty="0" smtClean="0"/>
              <a:t>Making </a:t>
            </a:r>
            <a:r>
              <a:rPr lang="nl-NL" sz="2000" dirty="0" err="1" smtClean="0"/>
              <a:t>use</a:t>
            </a:r>
            <a:r>
              <a:rPr lang="nl-NL" sz="2000" dirty="0" smtClean="0"/>
              <a:t> of the e-</a:t>
            </a:r>
            <a:r>
              <a:rPr lang="nl-NL" sz="2000" dirty="0" err="1" smtClean="0"/>
              <a:t>lending</a:t>
            </a:r>
            <a:r>
              <a:rPr lang="nl-NL" sz="2000" dirty="0" smtClean="0"/>
              <a:t> </a:t>
            </a:r>
            <a:r>
              <a:rPr lang="nl-NL" sz="2000" dirty="0" err="1" smtClean="0"/>
              <a:t>infrastructure</a:t>
            </a:r>
            <a:endParaRPr lang="nl-NL" sz="2000" dirty="0"/>
          </a:p>
        </p:txBody>
      </p:sp>
      <p:sp>
        <p:nvSpPr>
          <p:cNvPr id="3" name="Tijdelijke aanduiding voor tekst 2"/>
          <p:cNvSpPr>
            <a:spLocks noGrp="1"/>
          </p:cNvSpPr>
          <p:nvPr>
            <p:ph type="body" sz="quarter" idx="14"/>
          </p:nvPr>
        </p:nvSpPr>
        <p:spPr>
          <a:xfrm>
            <a:off x="1752600" y="457200"/>
            <a:ext cx="6715172" cy="615553"/>
          </a:xfrm>
        </p:spPr>
        <p:txBody>
          <a:bodyPr/>
          <a:lstStyle/>
          <a:p>
            <a:r>
              <a:rPr lang="nl-NL" dirty="0" smtClean="0"/>
              <a:t>Using the digital platform</a:t>
            </a:r>
            <a:endParaRPr lang="nl-NL" dirty="0"/>
          </a:p>
        </p:txBody>
      </p:sp>
      <p:sp>
        <p:nvSpPr>
          <p:cNvPr id="5" name="Tekstvak 4"/>
          <p:cNvSpPr txBox="1"/>
          <p:nvPr/>
        </p:nvSpPr>
        <p:spPr>
          <a:xfrm>
            <a:off x="1981200" y="2057400"/>
            <a:ext cx="5943600" cy="3323987"/>
          </a:xfrm>
          <a:prstGeom prst="rect">
            <a:avLst/>
          </a:prstGeom>
          <a:noFill/>
        </p:spPr>
        <p:txBody>
          <a:bodyPr wrap="square" rtlCol="0">
            <a:spAutoFit/>
          </a:bodyPr>
          <a:lstStyle/>
          <a:p>
            <a:r>
              <a:rPr lang="en-GB" sz="1600" dirty="0" smtClean="0">
                <a:latin typeface="+mn-lt"/>
              </a:rPr>
              <a:t>Steps in the process (non technical description)</a:t>
            </a:r>
            <a:r>
              <a:rPr lang="en-GB" sz="1400" dirty="0" smtClean="0">
                <a:latin typeface="+mn-lt"/>
              </a:rPr>
              <a:t/>
            </a:r>
            <a:br>
              <a:rPr lang="en-GB" sz="1400" dirty="0" smtClean="0">
                <a:latin typeface="+mn-lt"/>
              </a:rPr>
            </a:br>
            <a:endParaRPr lang="en-GB" sz="1400" dirty="0" smtClean="0">
              <a:latin typeface="+mn-lt"/>
            </a:endParaRPr>
          </a:p>
          <a:p>
            <a:pPr marL="285750" indent="-285750">
              <a:buFont typeface="Arial" panose="020B0604020202020204" pitchFamily="34" charset="0"/>
              <a:buChar char="•"/>
            </a:pPr>
            <a:r>
              <a:rPr lang="en-GB" sz="1400" dirty="0" smtClean="0">
                <a:latin typeface="+mn-lt"/>
              </a:rPr>
              <a:t>Making the adapted reading titles visible in the national library catalogue</a:t>
            </a:r>
          </a:p>
          <a:p>
            <a:pPr marL="285750" indent="-285750">
              <a:buFont typeface="Arial" panose="020B0604020202020204" pitchFamily="34" charset="0"/>
              <a:buChar char="•"/>
            </a:pPr>
            <a:endParaRPr lang="en-GB" sz="1400" dirty="0" smtClean="0">
              <a:latin typeface="+mn-lt"/>
            </a:endParaRPr>
          </a:p>
          <a:p>
            <a:pPr marL="285750" indent="-285750">
              <a:buFont typeface="Arial" panose="020B0604020202020204" pitchFamily="34" charset="0"/>
              <a:buChar char="•"/>
            </a:pPr>
            <a:r>
              <a:rPr lang="en-GB" sz="1400" dirty="0" smtClean="0">
                <a:latin typeface="+mn-lt"/>
              </a:rPr>
              <a:t>Placing information about the service on the local library website</a:t>
            </a:r>
            <a:br>
              <a:rPr lang="en-GB" sz="1400" dirty="0" smtClean="0">
                <a:latin typeface="+mn-lt"/>
              </a:rPr>
            </a:br>
            <a:r>
              <a:rPr lang="en-GB" sz="1400" dirty="0" smtClean="0">
                <a:latin typeface="+mn-lt"/>
              </a:rPr>
              <a:t>(including a banner which links directly to the service)</a:t>
            </a:r>
          </a:p>
          <a:p>
            <a:pPr marL="285750" indent="-285750">
              <a:buFont typeface="Arial" panose="020B0604020202020204" pitchFamily="34" charset="0"/>
              <a:buChar char="•"/>
            </a:pPr>
            <a:endParaRPr lang="en-GB" sz="1400" dirty="0" smtClean="0">
              <a:latin typeface="+mn-lt"/>
            </a:endParaRPr>
          </a:p>
          <a:p>
            <a:pPr marL="285750" indent="-285750">
              <a:buFont typeface="Arial" panose="020B0604020202020204" pitchFamily="34" charset="0"/>
              <a:buChar char="•"/>
            </a:pPr>
            <a:r>
              <a:rPr lang="en-GB" sz="1400" dirty="0" smtClean="0">
                <a:latin typeface="+mn-lt"/>
              </a:rPr>
              <a:t>One Time Registration  (declaration of reading impairment)</a:t>
            </a:r>
            <a:br>
              <a:rPr lang="en-GB" sz="1400" dirty="0" smtClean="0">
                <a:latin typeface="+mn-lt"/>
              </a:rPr>
            </a:br>
            <a:r>
              <a:rPr lang="en-GB" sz="1400" dirty="0" smtClean="0">
                <a:latin typeface="+mn-lt"/>
              </a:rPr>
              <a:t>or log in with IAM: Identity and Access Management</a:t>
            </a:r>
          </a:p>
          <a:p>
            <a:pPr marL="285750" indent="-285750">
              <a:buFont typeface="Arial" panose="020B0604020202020204" pitchFamily="34" charset="0"/>
              <a:buChar char="•"/>
            </a:pPr>
            <a:endParaRPr lang="en-GB" sz="1400" dirty="0" smtClean="0">
              <a:latin typeface="+mn-lt"/>
            </a:endParaRPr>
          </a:p>
          <a:p>
            <a:pPr marL="285750" indent="-285750">
              <a:buFont typeface="Arial" panose="020B0604020202020204" pitchFamily="34" charset="0"/>
              <a:buChar char="•"/>
            </a:pPr>
            <a:r>
              <a:rPr lang="en-GB" sz="1400" dirty="0" smtClean="0">
                <a:latin typeface="+mn-lt"/>
              </a:rPr>
              <a:t>Pick </a:t>
            </a:r>
            <a:r>
              <a:rPr lang="en-GB" sz="1400" dirty="0" smtClean="0">
                <a:latin typeface="+mn-lt"/>
              </a:rPr>
              <a:t>your </a:t>
            </a:r>
            <a:r>
              <a:rPr lang="en-GB" sz="1400" dirty="0" smtClean="0">
                <a:latin typeface="+mn-lt"/>
              </a:rPr>
              <a:t>title add it onto your virtual personal bookshelf</a:t>
            </a:r>
            <a:br>
              <a:rPr lang="en-GB" sz="1400" dirty="0" smtClean="0">
                <a:latin typeface="+mn-lt"/>
              </a:rPr>
            </a:br>
            <a:r>
              <a:rPr lang="en-GB" sz="1400" dirty="0" smtClean="0">
                <a:latin typeface="+mn-lt"/>
              </a:rPr>
              <a:t>and read online with embedded daisy player</a:t>
            </a:r>
          </a:p>
          <a:p>
            <a:endParaRPr lang="nl-NL" sz="1400" dirty="0" smtClean="0">
              <a:latin typeface="+mn-lt"/>
            </a:endParaRPr>
          </a:p>
          <a:p>
            <a:endParaRPr lang="nl-NL" sz="1400" dirty="0">
              <a:latin typeface="+mn-lt"/>
            </a:endParaRPr>
          </a:p>
          <a:p>
            <a:r>
              <a:rPr lang="nl-NL" sz="1400" dirty="0" smtClean="0">
                <a:latin typeface="+mn-lt"/>
              </a:rPr>
              <a:t> </a:t>
            </a:r>
            <a:endParaRPr lang="nl-NL" sz="1400" dirty="0">
              <a:latin typeface="+mn-l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5987" y="6248400"/>
            <a:ext cx="17748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724400"/>
            <a:ext cx="1738396" cy="164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132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Afbeelding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200"/>
            <a:ext cx="9677400" cy="7559040"/>
          </a:xfrm>
          <a:prstGeom prst="rect">
            <a:avLst/>
          </a:prstGeom>
        </p:spPr>
      </p:pic>
    </p:spTree>
    <p:extLst>
      <p:ext uri="{BB962C8B-B14F-4D97-AF65-F5344CB8AC3E}">
        <p14:creationId xmlns:p14="http://schemas.microsoft.com/office/powerpoint/2010/main" val="768946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endParaRPr lang="nl-NL"/>
          </a:p>
        </p:txBody>
      </p:sp>
      <p:sp>
        <p:nvSpPr>
          <p:cNvPr id="3" name="Tijdelijke aanduiding voor tekst 2"/>
          <p:cNvSpPr>
            <a:spLocks noGrp="1"/>
          </p:cNvSpPr>
          <p:nvPr>
            <p:ph type="body" sz="quarter" idx="14"/>
          </p:nvPr>
        </p:nvSpPr>
        <p:spPr/>
        <p:txBody>
          <a:bodyPr/>
          <a:lstStyle/>
          <a:p>
            <a:endParaRPr lang="nl-NL"/>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9220200" cy="6858000"/>
          </a:xfrm>
          <a:prstGeom prst="rect">
            <a:avLst/>
          </a:prstGeom>
        </p:spPr>
      </p:pic>
    </p:spTree>
    <p:extLst>
      <p:ext uri="{BB962C8B-B14F-4D97-AF65-F5344CB8AC3E}">
        <p14:creationId xmlns:p14="http://schemas.microsoft.com/office/powerpoint/2010/main" val="1508120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ndertitel 1"/>
          <p:cNvSpPr>
            <a:spLocks noGrp="1"/>
          </p:cNvSpPr>
          <p:nvPr>
            <p:ph type="subTitle" idx="1"/>
          </p:nvPr>
        </p:nvSpPr>
        <p:spPr/>
        <p:txBody>
          <a:bodyPr/>
          <a:lstStyle/>
          <a:p>
            <a:endParaRPr lang="nl-NL"/>
          </a:p>
        </p:txBody>
      </p:sp>
      <p:sp>
        <p:nvSpPr>
          <p:cNvPr id="3" name="Tijdelijke aanduiding voor tekst 2"/>
          <p:cNvSpPr>
            <a:spLocks noGrp="1"/>
          </p:cNvSpPr>
          <p:nvPr>
            <p:ph type="body" sz="quarter" idx="14"/>
          </p:nvPr>
        </p:nvSpPr>
        <p:spPr/>
        <p:txBody>
          <a:bodyPr/>
          <a:lstStyle/>
          <a:p>
            <a:endParaRPr lang="nl-NL"/>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33400"/>
            <a:ext cx="9677400" cy="7741920"/>
          </a:xfrm>
          <a:prstGeom prst="rect">
            <a:avLst/>
          </a:prstGeom>
        </p:spPr>
      </p:pic>
    </p:spTree>
    <p:extLst>
      <p:ext uri="{BB962C8B-B14F-4D97-AF65-F5344CB8AC3E}">
        <p14:creationId xmlns:p14="http://schemas.microsoft.com/office/powerpoint/2010/main" val="161877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1102</Words>
  <Application>Microsoft Office PowerPoint</Application>
  <PresentationFormat>Diavoorstelling (4:3)</PresentationFormat>
  <Paragraphs>134</Paragraphs>
  <Slides>13</Slides>
  <Notes>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13</vt:i4>
      </vt:variant>
    </vt:vector>
  </HeadingPairs>
  <TitlesOfParts>
    <vt:vector size="20" baseType="lpstr">
      <vt:lpstr>PMingLiU</vt:lpstr>
      <vt:lpstr>Arial</vt:lpstr>
      <vt:lpstr>Calibri</vt:lpstr>
      <vt:lpstr>Minion Pro</vt:lpstr>
      <vt:lpstr>Times New Roman</vt:lpstr>
      <vt:lpstr>Wingdings</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IFLA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 Schaepman</dc:creator>
  <cp:lastModifiedBy>Koen Krikhaar</cp:lastModifiedBy>
  <cp:revision>50</cp:revision>
  <dcterms:created xsi:type="dcterms:W3CDTF">2012-04-23T13:28:52Z</dcterms:created>
  <dcterms:modified xsi:type="dcterms:W3CDTF">2014-08-15T15:25:33Z</dcterms:modified>
</cp:coreProperties>
</file>