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304" r:id="rId5"/>
    <p:sldId id="257" r:id="rId6"/>
    <p:sldId id="305" r:id="rId7"/>
    <p:sldId id="312" r:id="rId8"/>
    <p:sldId id="313" r:id="rId9"/>
    <p:sldId id="306" r:id="rId10"/>
    <p:sldId id="307" r:id="rId11"/>
    <p:sldId id="311" r:id="rId12"/>
    <p:sldId id="308" r:id="rId13"/>
    <p:sldId id="309" r:id="rId14"/>
    <p:sldId id="310" r:id="rId15"/>
    <p:sldId id="28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iadna Matas Casadevall" initials="AMC" lastIdx="6" clrIdx="0">
    <p:extLst/>
  </p:cmAuthor>
  <p:cmAuthor id="2" name="Despina Gerasimidou" initials="DG" lastIdx="2" clrIdx="1">
    <p:extLst/>
  </p:cmAuthor>
  <p:cmAuthor id="3" name="Violeta Bertolini" initials="VB" lastIdx="1" clrIdx="2">
    <p:extLst/>
  </p:cmAuthor>
  <p:cmAuthor id="4" name="Violeta Bertolini" initials="VB [2]" lastIdx="2"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3B1"/>
    <a:srgbClr val="FFFFFF"/>
    <a:srgbClr val="C0E8EC"/>
    <a:srgbClr val="46BCC6"/>
    <a:srgbClr val="F1B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E260B0-40AE-48A9-83C5-DAEA979C7732}" v="102" dt="2018-05-18T09:23:28.6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8" autoAdjust="0"/>
    <p:restoredTop sz="94780"/>
  </p:normalViewPr>
  <p:slideViewPr>
    <p:cSldViewPr snapToGrid="0">
      <p:cViewPr>
        <p:scale>
          <a:sx n="66" d="100"/>
          <a:sy n="66" d="100"/>
        </p:scale>
        <p:origin x="-432" y="840"/>
      </p:cViewPr>
      <p:guideLst>
        <p:guide orient="horz" pos="2160"/>
        <p:guide pos="3840"/>
      </p:guideLst>
    </p:cSldViewPr>
  </p:slideViewPr>
  <p:notesTextViewPr>
    <p:cViewPr>
      <p:scale>
        <a:sx n="3" d="2"/>
        <a:sy n="3" d="2"/>
      </p:scale>
      <p:origin x="0" y="0"/>
    </p:cViewPr>
  </p:notesTextViewPr>
  <p:sorterViewPr>
    <p:cViewPr varScale="1">
      <p:scale>
        <a:sx n="1" d="1"/>
        <a:sy n="1" d="1"/>
      </p:scale>
      <p:origin x="0" y="-3901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 Mandl" userId="e57017e1-cc1b-44ef-915b-11e7728ef5c6" providerId="ADAL" clId="{7FC1AB17-3180-44C4-B0BC-8A5CB46A1279}"/>
    <pc:docChg chg="custSel modSld">
      <pc:chgData name="Helen Mandl" userId="e57017e1-cc1b-44ef-915b-11e7728ef5c6" providerId="ADAL" clId="{7FC1AB17-3180-44C4-B0BC-8A5CB46A1279}" dt="2018-05-16T09:32:39.784" v="81" actId="5793"/>
      <pc:docMkLst>
        <pc:docMk/>
      </pc:docMkLst>
    </pc:docChg>
  </pc:docChgLst>
  <pc:docChgLst>
    <pc:chgData name="Despina Gerasimidou" userId="1e4e5938-f73e-42d3-a61b-def9922739a5" providerId="ADAL" clId="{E7E260B0-40AE-48A9-83C5-DAEA979C7732}"/>
    <pc:docChg chg="undo custSel addSld modSld">
      <pc:chgData name="Despina Gerasimidou" userId="1e4e5938-f73e-42d3-a61b-def9922739a5" providerId="ADAL" clId="{E7E260B0-40AE-48A9-83C5-DAEA979C7732}" dt="2018-05-18T09:23:28.605" v="101" actId="20577"/>
      <pc:docMkLst>
        <pc:docMk/>
      </pc:docMkLst>
      <pc:sldChg chg="modSp">
        <pc:chgData name="Despina Gerasimidou" userId="1e4e5938-f73e-42d3-a61b-def9922739a5" providerId="ADAL" clId="{E7E260B0-40AE-48A9-83C5-DAEA979C7732}" dt="2018-05-18T09:23:14.043" v="100" actId="20577"/>
        <pc:sldMkLst>
          <pc:docMk/>
          <pc:sldMk cId="646985090" sldId="307"/>
        </pc:sldMkLst>
        <pc:spChg chg="mod">
          <ac:chgData name="Despina Gerasimidou" userId="1e4e5938-f73e-42d3-a61b-def9922739a5" providerId="ADAL" clId="{E7E260B0-40AE-48A9-83C5-DAEA979C7732}" dt="2018-05-18T09:23:14.043" v="100" actId="20577"/>
          <ac:spMkLst>
            <pc:docMk/>
            <pc:sldMk cId="646985090" sldId="307"/>
            <ac:spMk id="3" creationId="{251F9A84-729E-4EC7-A4EE-CDE766759BF2}"/>
          </ac:spMkLst>
        </pc:spChg>
      </pc:sldChg>
      <pc:sldChg chg="modSp">
        <pc:chgData name="Despina Gerasimidou" userId="1e4e5938-f73e-42d3-a61b-def9922739a5" providerId="ADAL" clId="{E7E260B0-40AE-48A9-83C5-DAEA979C7732}" dt="2018-05-18T09:23:28.605" v="101" actId="20577"/>
        <pc:sldMkLst>
          <pc:docMk/>
          <pc:sldMk cId="4214138256" sldId="308"/>
        </pc:sldMkLst>
        <pc:spChg chg="mod">
          <ac:chgData name="Despina Gerasimidou" userId="1e4e5938-f73e-42d3-a61b-def9922739a5" providerId="ADAL" clId="{E7E260B0-40AE-48A9-83C5-DAEA979C7732}" dt="2018-05-18T09:23:28.605" v="101" actId="20577"/>
          <ac:spMkLst>
            <pc:docMk/>
            <pc:sldMk cId="4214138256" sldId="308"/>
            <ac:spMk id="3" creationId="{251F9A84-729E-4EC7-A4EE-CDE766759BF2}"/>
          </ac:spMkLst>
        </pc:spChg>
      </pc:sldChg>
      <pc:sldChg chg="add setBg">
        <pc:chgData name="Despina Gerasimidou" userId="1e4e5938-f73e-42d3-a61b-def9922739a5" providerId="ADAL" clId="{E7E260B0-40AE-48A9-83C5-DAEA979C7732}" dt="2018-05-18T09:22:27.025" v="49"/>
        <pc:sldMkLst>
          <pc:docMk/>
          <pc:sldMk cId="3152968212" sldId="31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EEB6B9-DAB3-46C2-A615-1DF00BB427CB}" type="datetimeFigureOut">
              <a:rPr lang="en-GB"/>
              <a:t>28/05/2018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AB9397-2F5C-473A-ADDB-C9FFF0C74EBC}" type="slidenum">
              <a:rPr lang="en-GB"/>
              <a:t>‹#›</a:t>
            </a:fld>
            <a:endParaRPr lang="en-US"/>
          </a:p>
        </p:txBody>
      </p:sp>
    </p:spTree>
    <p:extLst>
      <p:ext uri="{BB962C8B-B14F-4D97-AF65-F5344CB8AC3E}">
        <p14:creationId xmlns:p14="http://schemas.microsoft.com/office/powerpoint/2010/main" val="3440598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EG" dirty="0" smtClean="0"/>
          </a:p>
          <a:p>
            <a:pPr algn="r" rtl="1"/>
            <a:r>
              <a:rPr lang="ar-EG" dirty="0" err="1" smtClean="0"/>
              <a:t>رؤيتنا..مُستقبلنا</a:t>
            </a:r>
            <a:endParaRPr lang="ar-EG" dirty="0" smtClean="0"/>
          </a:p>
          <a:p>
            <a:pPr algn="r" rtl="1"/>
            <a:r>
              <a:rPr lang="ar-EG" dirty="0" smtClean="0"/>
              <a:t>#رؤية</a:t>
            </a:r>
            <a:r>
              <a:rPr lang="ar-EG" baseline="0" dirty="0" smtClean="0"/>
              <a:t> الإفلا العالمية</a:t>
            </a:r>
            <a:endParaRPr lang="en-US" dirty="0"/>
          </a:p>
        </p:txBody>
      </p:sp>
      <p:sp>
        <p:nvSpPr>
          <p:cNvPr id="4" name="Slide Number Placeholder 3"/>
          <p:cNvSpPr>
            <a:spLocks noGrp="1"/>
          </p:cNvSpPr>
          <p:nvPr>
            <p:ph type="sldNum" sz="quarter" idx="10"/>
          </p:nvPr>
        </p:nvSpPr>
        <p:spPr/>
        <p:txBody>
          <a:bodyPr/>
          <a:lstStyle/>
          <a:p>
            <a:fld id="{30AB9397-2F5C-473A-ADDB-C9FFF0C74EBC}" type="slidenum">
              <a:rPr lang="en-GB" smtClean="0"/>
              <a:t>1</a:t>
            </a:fld>
            <a:endParaRPr lang="en-US"/>
          </a:p>
        </p:txBody>
      </p:sp>
    </p:spTree>
    <p:extLst>
      <p:ext uri="{BB962C8B-B14F-4D97-AF65-F5344CB8AC3E}">
        <p14:creationId xmlns:p14="http://schemas.microsoft.com/office/powerpoint/2010/main" val="1368537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2A768-2B97-4C01-A605-A7E66E3342C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5A9C940-6FFA-4D79-9FF5-5F46D2726D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D35B612-C22A-40EE-A021-C29699BDA5DA}"/>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5" name="Footer Placeholder 4">
            <a:extLst>
              <a:ext uri="{FF2B5EF4-FFF2-40B4-BE49-F238E27FC236}">
                <a16:creationId xmlns:a16="http://schemas.microsoft.com/office/drawing/2014/main" id="{0D50654E-2ABE-48C6-9581-C2A369A83C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E9667B-6911-4B49-B897-83BB48773D43}"/>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1037392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BA77D-51F6-4948-A5B5-33802D71F0B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DD08E20-CF9A-4BAB-A7DA-6FEEDFC188F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A1F5D96-B785-444B-92DC-BA6A7022C01F}"/>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5" name="Footer Placeholder 4">
            <a:extLst>
              <a:ext uri="{FF2B5EF4-FFF2-40B4-BE49-F238E27FC236}">
                <a16:creationId xmlns:a16="http://schemas.microsoft.com/office/drawing/2014/main" id="{53EDA249-C47D-469B-9525-0C29D1DC410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EAD851-1323-4D8A-A3B8-06469576D0E7}"/>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3625338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1723A6-2DBE-46A0-84F5-F947E91D491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65AABE6-742D-4A77-960D-12B45BF316E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6F973F-3DDD-4A25-8715-247740B18320}"/>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5" name="Footer Placeholder 4">
            <a:extLst>
              <a:ext uri="{FF2B5EF4-FFF2-40B4-BE49-F238E27FC236}">
                <a16:creationId xmlns:a16="http://schemas.microsoft.com/office/drawing/2014/main" id="{E38A45AC-789F-4D25-AC6F-9D92C8730D5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8BDA10-5E74-47E7-82DA-BB593FD4E85C}"/>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1078828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4143A-F10B-4EA4-AFD5-E591DDB5B34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E43793A-194D-49A1-85A8-12DAAC8ECEA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6902D9C-6272-4B41-9576-082FFA57A102}"/>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5" name="Footer Placeholder 4">
            <a:extLst>
              <a:ext uri="{FF2B5EF4-FFF2-40B4-BE49-F238E27FC236}">
                <a16:creationId xmlns:a16="http://schemas.microsoft.com/office/drawing/2014/main" id="{FB2D81E0-737C-4E5A-AD78-47F85D1B7F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774A60-236D-47D6-B554-A53D12F31599}"/>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3901770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54390-3CE0-4AF3-B411-2C6C735181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A0C2690-4ADB-4A02-906C-0CB8977EFB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339EA12-5A48-4960-A4CC-10C6BD510D54}"/>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5" name="Footer Placeholder 4">
            <a:extLst>
              <a:ext uri="{FF2B5EF4-FFF2-40B4-BE49-F238E27FC236}">
                <a16:creationId xmlns:a16="http://schemas.microsoft.com/office/drawing/2014/main" id="{67A74E0D-C7C8-4737-8907-7F25A7DEEEC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BD609C-0EFB-47B7-ABE0-C4B32BC5E492}"/>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363272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E774C-0021-4B9B-B2A8-1E99B13FAE3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391F21-FDF1-41BF-AD3E-93BBB5BA7A6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ECE3590-CA02-4280-9687-6710DD6F4F8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2EB0702-28FC-4B66-9C27-72CFD2AB518F}"/>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6" name="Footer Placeholder 5">
            <a:extLst>
              <a:ext uri="{FF2B5EF4-FFF2-40B4-BE49-F238E27FC236}">
                <a16:creationId xmlns:a16="http://schemas.microsoft.com/office/drawing/2014/main" id="{8BA9B2DA-D08F-4702-A2D8-32F4EABD6D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0F73C2C-F0CA-4034-9592-3116BFCD6EBA}"/>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1066376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2E5E0-5B0E-4ED4-BD6A-5C098A8D8BE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3373C9D-8D9E-4222-8085-2D6E718C4F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277925F-52D6-4B6B-BC45-1F324CAB8D6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B6EA0FC-75BF-495B-984B-04E16B81E4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D0B992D-3F56-4AAE-8478-85CE1AC055E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9AAC524-50E5-4336-8787-F0EECE7B6F77}"/>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8" name="Footer Placeholder 7">
            <a:extLst>
              <a:ext uri="{FF2B5EF4-FFF2-40B4-BE49-F238E27FC236}">
                <a16:creationId xmlns:a16="http://schemas.microsoft.com/office/drawing/2014/main" id="{8CB8B30F-B111-41DF-9351-807AFB90250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7030493-2A76-4F08-B94B-2B9D928EFAA8}"/>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3492822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1E502-8A45-4AA3-8436-62AC89A81D4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8CB69BB-22A4-4EF1-B4A1-D70503658C85}"/>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4" name="Footer Placeholder 3">
            <a:extLst>
              <a:ext uri="{FF2B5EF4-FFF2-40B4-BE49-F238E27FC236}">
                <a16:creationId xmlns:a16="http://schemas.microsoft.com/office/drawing/2014/main" id="{8B6CA61D-06DF-46EA-A3EB-5CC35F1C7F0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ABE6D2F-FD6C-4F50-B520-339849BF48D6}"/>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2239305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51DDFF-1A75-4962-81C7-AF4BB9CF9670}"/>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3" name="Footer Placeholder 2">
            <a:extLst>
              <a:ext uri="{FF2B5EF4-FFF2-40B4-BE49-F238E27FC236}">
                <a16:creationId xmlns:a16="http://schemas.microsoft.com/office/drawing/2014/main" id="{A2CBB83E-8A51-4495-AAF1-1C1D0DF5FEC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2BAD836-F21D-49DB-A606-530E4A8613B4}"/>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4267762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565D7F-9C84-4786-8C0F-E2858DCE55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DD54FF2-2B36-4815-8507-85E22E1258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FD55A38-CABC-4C67-948F-BFCB80B31E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15B0A78-370A-473D-9E11-BA44BB6C6AA8}"/>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6" name="Footer Placeholder 5">
            <a:extLst>
              <a:ext uri="{FF2B5EF4-FFF2-40B4-BE49-F238E27FC236}">
                <a16:creationId xmlns:a16="http://schemas.microsoft.com/office/drawing/2014/main" id="{C11AE1EC-21B8-4145-87F3-8D1AFCBA6F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29D4BE6-4762-4B16-96AD-70C691B1FF90}"/>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443840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9A784-822E-4D85-961C-888E70B9D1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5002501-3BE1-49DC-A1B9-E00D409167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21D1CC5-2916-41C4-AD7D-E8E289A18E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856DFD8-321C-4923-8AAF-3B401A625560}"/>
              </a:ext>
            </a:extLst>
          </p:cNvPr>
          <p:cNvSpPr>
            <a:spLocks noGrp="1"/>
          </p:cNvSpPr>
          <p:nvPr>
            <p:ph type="dt" sz="half" idx="10"/>
          </p:nvPr>
        </p:nvSpPr>
        <p:spPr/>
        <p:txBody>
          <a:bodyPr/>
          <a:lstStyle/>
          <a:p>
            <a:fld id="{F4970B60-FD6C-4BB5-AAD3-4BDB36088995}" type="datetimeFigureOut">
              <a:rPr lang="en-GB" smtClean="0"/>
              <a:t>28/05/2018</a:t>
            </a:fld>
            <a:endParaRPr lang="en-GB"/>
          </a:p>
        </p:txBody>
      </p:sp>
      <p:sp>
        <p:nvSpPr>
          <p:cNvPr id="6" name="Footer Placeholder 5">
            <a:extLst>
              <a:ext uri="{FF2B5EF4-FFF2-40B4-BE49-F238E27FC236}">
                <a16:creationId xmlns:a16="http://schemas.microsoft.com/office/drawing/2014/main" id="{D55DE390-F86F-4CB2-B2FB-B9B2138FDAF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9BA3AF1-C053-44B3-9E04-C5E92A468814}"/>
              </a:ext>
            </a:extLst>
          </p:cNvPr>
          <p:cNvSpPr>
            <a:spLocks noGrp="1"/>
          </p:cNvSpPr>
          <p:nvPr>
            <p:ph type="sldNum" sz="quarter" idx="12"/>
          </p:nvPr>
        </p:nvSpPr>
        <p:spPr/>
        <p:txBody>
          <a:bodyPr/>
          <a:lstStyle/>
          <a:p>
            <a:fld id="{E9DD2ACD-963A-412C-8C38-2F4F3034DDE3}" type="slidenum">
              <a:rPr lang="en-GB" smtClean="0"/>
              <a:t>‹#›</a:t>
            </a:fld>
            <a:endParaRPr lang="en-GB"/>
          </a:p>
        </p:txBody>
      </p:sp>
    </p:spTree>
    <p:extLst>
      <p:ext uri="{BB962C8B-B14F-4D97-AF65-F5344CB8AC3E}">
        <p14:creationId xmlns:p14="http://schemas.microsoft.com/office/powerpoint/2010/main" val="5292604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CAEC37-7365-405F-BEC8-5C00F30902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4423EBC-4555-4B84-AC74-352CE38EE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C7F3A42-251F-46F1-B84E-34CA650719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970B60-FD6C-4BB5-AAD3-4BDB36088995}" type="datetimeFigureOut">
              <a:rPr lang="en-GB" smtClean="0"/>
              <a:t>28/05/2018</a:t>
            </a:fld>
            <a:endParaRPr lang="en-GB"/>
          </a:p>
        </p:txBody>
      </p:sp>
      <p:sp>
        <p:nvSpPr>
          <p:cNvPr id="5" name="Footer Placeholder 4">
            <a:extLst>
              <a:ext uri="{FF2B5EF4-FFF2-40B4-BE49-F238E27FC236}">
                <a16:creationId xmlns:a16="http://schemas.microsoft.com/office/drawing/2014/main" id="{17446E7B-A490-4D46-A028-96DF48020D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B15BB05-272D-45B4-8B14-0FD87E3A40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DD2ACD-963A-412C-8C38-2F4F3034DDE3}" type="slidenum">
              <a:rPr lang="en-GB" smtClean="0"/>
              <a:t>‹#›</a:t>
            </a:fld>
            <a:endParaRPr lang="en-GB"/>
          </a:p>
        </p:txBody>
      </p:sp>
    </p:spTree>
    <p:extLst>
      <p:ext uri="{BB962C8B-B14F-4D97-AF65-F5344CB8AC3E}">
        <p14:creationId xmlns:p14="http://schemas.microsoft.com/office/powerpoint/2010/main" val="28591548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A3B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83478" y="4094069"/>
            <a:ext cx="7553325" cy="2076450"/>
          </a:xfrm>
          <a:prstGeom prst="rect">
            <a:avLst/>
          </a:prstGeom>
        </p:spPr>
      </p:pic>
      <p:sp>
        <p:nvSpPr>
          <p:cNvPr id="3" name="Rectangle 2"/>
          <p:cNvSpPr/>
          <p:nvPr/>
        </p:nvSpPr>
        <p:spPr>
          <a:xfrm>
            <a:off x="3872753" y="1298992"/>
            <a:ext cx="4177553" cy="2554545"/>
          </a:xfrm>
          <a:prstGeom prst="rect">
            <a:avLst/>
          </a:prstGeom>
        </p:spPr>
        <p:txBody>
          <a:bodyPr wrap="square">
            <a:spAutoFit/>
          </a:bodyPr>
          <a:lstStyle/>
          <a:p>
            <a:pPr algn="ctr" rtl="1"/>
            <a:r>
              <a:rPr lang="ar-EG" sz="6000" b="1" dirty="0" smtClean="0">
                <a:latin typeface="Century Gothic" panose="020B0502020202020204" pitchFamily="34" charset="0"/>
              </a:rPr>
              <a:t>رؤيتنا،</a:t>
            </a:r>
          </a:p>
          <a:p>
            <a:pPr algn="ctr" rtl="1"/>
            <a:endParaRPr lang="ar-EG" sz="4000" b="1" dirty="0" smtClean="0">
              <a:latin typeface="Century Gothic" panose="020B0502020202020204" pitchFamily="34" charset="0"/>
            </a:endParaRPr>
          </a:p>
          <a:p>
            <a:pPr algn="ctr" rtl="1"/>
            <a:r>
              <a:rPr lang="ar-EG" sz="6000" b="1" dirty="0">
                <a:latin typeface="Century Gothic" panose="020B0502020202020204" pitchFamily="34" charset="0"/>
              </a:rPr>
              <a:t>مُستقبلنا</a:t>
            </a:r>
            <a:r>
              <a:rPr lang="ar-EG" sz="4000" b="1" dirty="0" smtClean="0">
                <a:latin typeface="Century Gothic" panose="020B0502020202020204" pitchFamily="34" charset="0"/>
              </a:rPr>
              <a:t>!</a:t>
            </a:r>
            <a:endParaRPr lang="en-US" sz="4000" b="1" dirty="0">
              <a:latin typeface="Century Gothic" panose="020B0502020202020204" pitchFamily="34" charset="0"/>
            </a:endParaRPr>
          </a:p>
        </p:txBody>
      </p:sp>
    </p:spTree>
    <p:extLst>
      <p:ext uri="{BB962C8B-B14F-4D97-AF65-F5344CB8AC3E}">
        <p14:creationId xmlns:p14="http://schemas.microsoft.com/office/powerpoint/2010/main" val="1678668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7354-B545-455D-9386-0B1E16BC7CFA}"/>
              </a:ext>
            </a:extLst>
          </p:cNvPr>
          <p:cNvSpPr>
            <a:spLocks noGrp="1"/>
          </p:cNvSpPr>
          <p:nvPr>
            <p:ph type="title"/>
          </p:nvPr>
        </p:nvSpPr>
        <p:spPr>
          <a:xfrm>
            <a:off x="586409" y="0"/>
            <a:ext cx="10515600" cy="2130858"/>
          </a:xfrm>
        </p:spPr>
        <p:txBody>
          <a:bodyPr>
            <a:normAutofit/>
          </a:bodyPr>
          <a:lstStyle/>
          <a:p>
            <a:pPr algn="r" rtl="1"/>
            <a:r>
              <a:rPr lang="ar-EG" b="1" dirty="0" smtClean="0">
                <a:solidFill>
                  <a:srgbClr val="00A3B1"/>
                </a:solidFill>
                <a:latin typeface="Century Gothic" panose="020B0502020202020204" pitchFamily="34" charset="0"/>
              </a:rPr>
              <a:t>قدم أفكارك:</a:t>
            </a:r>
            <a:endParaRPr lang="en-GB" b="1" dirty="0">
              <a:solidFill>
                <a:srgbClr val="00A3B1"/>
              </a:solidFill>
              <a:latin typeface="Century Gothic" panose="020B0502020202020204" pitchFamily="34" charset="0"/>
            </a:endParaRPr>
          </a:p>
        </p:txBody>
      </p:sp>
      <p:sp>
        <p:nvSpPr>
          <p:cNvPr id="3" name="Content Placeholder 2">
            <a:extLst>
              <a:ext uri="{FF2B5EF4-FFF2-40B4-BE49-F238E27FC236}">
                <a16:creationId xmlns:a16="http://schemas.microsoft.com/office/drawing/2014/main" id="{251F9A84-729E-4EC7-A4EE-CDE766759BF2}"/>
              </a:ext>
            </a:extLst>
          </p:cNvPr>
          <p:cNvSpPr>
            <a:spLocks noGrp="1"/>
          </p:cNvSpPr>
          <p:nvPr>
            <p:ph idx="1"/>
          </p:nvPr>
        </p:nvSpPr>
        <p:spPr>
          <a:xfrm>
            <a:off x="586409" y="1696580"/>
            <a:ext cx="10954572" cy="3975652"/>
          </a:xfrm>
        </p:spPr>
        <p:txBody>
          <a:bodyPr vert="horz" lIns="91440" tIns="45720" rIns="91440" bIns="45720" rtlCol="0" anchor="t">
            <a:normAutofit/>
          </a:bodyPr>
          <a:lstStyle/>
          <a:p>
            <a:pPr algn="r" rtl="1">
              <a:lnSpc>
                <a:spcPct val="100000"/>
              </a:lnSpc>
              <a:spcBef>
                <a:spcPts val="600"/>
              </a:spcBef>
              <a:spcAft>
                <a:spcPts val="600"/>
              </a:spcAft>
            </a:pPr>
            <a:r>
              <a:rPr lang="ar-EG" dirty="0" smtClean="0"/>
              <a:t>قدم أفكارك التي تود تنفيذها خلال دقيقة.</a:t>
            </a:r>
          </a:p>
          <a:p>
            <a:pPr algn="r" rtl="1">
              <a:lnSpc>
                <a:spcPct val="100000"/>
              </a:lnSpc>
              <a:spcBef>
                <a:spcPts val="600"/>
              </a:spcBef>
              <a:spcAft>
                <a:spcPts val="600"/>
              </a:spcAft>
            </a:pPr>
            <a:r>
              <a:rPr lang="ar-EG" dirty="0" smtClean="0"/>
              <a:t>قدم توصيات حول كيفية تطوير الأفكار التي يُمكن تنفيذها. </a:t>
            </a:r>
          </a:p>
        </p:txBody>
      </p:sp>
      <p:sp>
        <p:nvSpPr>
          <p:cNvPr id="6" name="Title 1">
            <a:extLst>
              <a:ext uri="{FF2B5EF4-FFF2-40B4-BE49-F238E27FC236}">
                <a16:creationId xmlns:a16="http://schemas.microsoft.com/office/drawing/2014/main" id="{3EE17E0E-4D5F-4AC4-929A-079C04509EDE}"/>
              </a:ext>
            </a:extLst>
          </p:cNvPr>
          <p:cNvSpPr txBox="1">
            <a:spLocks/>
          </p:cNvSpPr>
          <p:nvPr/>
        </p:nvSpPr>
        <p:spPr>
          <a:xfrm>
            <a:off x="586409" y="6297550"/>
            <a:ext cx="7275924" cy="430179"/>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00000"/>
              </a:lnSpc>
            </a:pPr>
            <a:r>
              <a:rPr lang="ar-EG" sz="1800" b="1" dirty="0">
                <a:solidFill>
                  <a:srgbClr val="F2B400"/>
                </a:solidFill>
                <a:latin typeface="Century Gothic" panose="020B0502020202020204" pitchFamily="34" charset="0"/>
              </a:rPr>
              <a:t>ورشة عمل الوحدات المهنية</a:t>
            </a:r>
            <a:endParaRPr lang="en-US" sz="1800" b="1" dirty="0">
              <a:solidFill>
                <a:srgbClr val="F2B400"/>
              </a:solidFill>
              <a:latin typeface="Century Gothic" panose="020B0502020202020204" pitchFamily="34" charset="0"/>
            </a:endParaRPr>
          </a:p>
        </p:txBody>
      </p:sp>
      <p:pic>
        <p:nvPicPr>
          <p:cNvPr id="7" name="Picture 6">
            <a:extLst>
              <a:ext uri="{FF2B5EF4-FFF2-40B4-BE49-F238E27FC236}">
                <a16:creationId xmlns:a16="http://schemas.microsoft.com/office/drawing/2014/main" id="{110C067B-3566-4C2A-8B80-E1AF2CDD82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6966" y="6297551"/>
            <a:ext cx="1944015" cy="430179"/>
          </a:xfrm>
          <a:prstGeom prst="rect">
            <a:avLst/>
          </a:prstGeom>
        </p:spPr>
      </p:pic>
    </p:spTree>
    <p:extLst>
      <p:ext uri="{BB962C8B-B14F-4D97-AF65-F5344CB8AC3E}">
        <p14:creationId xmlns:p14="http://schemas.microsoft.com/office/powerpoint/2010/main" val="301763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7354-B545-455D-9386-0B1E16BC7CFA}"/>
              </a:ext>
            </a:extLst>
          </p:cNvPr>
          <p:cNvSpPr>
            <a:spLocks noGrp="1"/>
          </p:cNvSpPr>
          <p:nvPr>
            <p:ph type="title"/>
          </p:nvPr>
        </p:nvSpPr>
        <p:spPr>
          <a:xfrm>
            <a:off x="586409" y="0"/>
            <a:ext cx="10515600" cy="2130858"/>
          </a:xfrm>
        </p:spPr>
        <p:txBody>
          <a:bodyPr>
            <a:normAutofit/>
          </a:bodyPr>
          <a:lstStyle/>
          <a:p>
            <a:pPr algn="r" rtl="1"/>
            <a:r>
              <a:rPr lang="ar-EG" b="1" dirty="0" smtClean="0">
                <a:solidFill>
                  <a:srgbClr val="00A3B1"/>
                </a:solidFill>
                <a:latin typeface="Century Gothic" panose="020B0502020202020204" pitchFamily="34" charset="0"/>
              </a:rPr>
              <a:t>الخلاصة:</a:t>
            </a:r>
            <a:endParaRPr lang="en-GB" b="1" dirty="0">
              <a:solidFill>
                <a:srgbClr val="00A3B1"/>
              </a:solidFill>
              <a:latin typeface="Century Gothic" panose="020B0502020202020204" pitchFamily="34" charset="0"/>
            </a:endParaRPr>
          </a:p>
        </p:txBody>
      </p:sp>
      <p:sp>
        <p:nvSpPr>
          <p:cNvPr id="6" name="Title 1">
            <a:extLst>
              <a:ext uri="{FF2B5EF4-FFF2-40B4-BE49-F238E27FC236}">
                <a16:creationId xmlns:a16="http://schemas.microsoft.com/office/drawing/2014/main" id="{3EE17E0E-4D5F-4AC4-929A-079C04509EDE}"/>
              </a:ext>
            </a:extLst>
          </p:cNvPr>
          <p:cNvSpPr txBox="1">
            <a:spLocks/>
          </p:cNvSpPr>
          <p:nvPr/>
        </p:nvSpPr>
        <p:spPr>
          <a:xfrm>
            <a:off x="586409" y="6297550"/>
            <a:ext cx="7275924" cy="430179"/>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00000"/>
              </a:lnSpc>
            </a:pPr>
            <a:r>
              <a:rPr lang="ar-EG" sz="1800" b="1" dirty="0">
                <a:solidFill>
                  <a:srgbClr val="F2B400"/>
                </a:solidFill>
                <a:latin typeface="Century Gothic" panose="020B0502020202020204" pitchFamily="34" charset="0"/>
              </a:rPr>
              <a:t>ورشة عمل الوحدات المهنية</a:t>
            </a:r>
            <a:endParaRPr lang="en-US" sz="1800" b="1" dirty="0">
              <a:solidFill>
                <a:srgbClr val="F2B400"/>
              </a:solidFill>
              <a:latin typeface="Century Gothic" panose="020B0502020202020204" pitchFamily="34" charset="0"/>
            </a:endParaRPr>
          </a:p>
        </p:txBody>
      </p:sp>
      <p:pic>
        <p:nvPicPr>
          <p:cNvPr id="7" name="Picture 6">
            <a:extLst>
              <a:ext uri="{FF2B5EF4-FFF2-40B4-BE49-F238E27FC236}">
                <a16:creationId xmlns:a16="http://schemas.microsoft.com/office/drawing/2014/main" id="{110C067B-3566-4C2A-8B80-E1AF2CDD82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6966" y="6297551"/>
            <a:ext cx="1944015" cy="430179"/>
          </a:xfrm>
          <a:prstGeom prst="rect">
            <a:avLst/>
          </a:prstGeom>
        </p:spPr>
      </p:pic>
      <p:pic>
        <p:nvPicPr>
          <p:cNvPr id="8" name="Content Placeholder 3">
            <a:extLst>
              <a:ext uri="{FF2B5EF4-FFF2-40B4-BE49-F238E27FC236}">
                <a16:creationId xmlns:a16="http://schemas.microsoft.com/office/drawing/2014/main" id="{C3EF3DE6-C835-AA47-AEA1-8AEE98B04C65}"/>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3289300" y="2128044"/>
            <a:ext cx="5613400" cy="3746500"/>
          </a:xfrm>
        </p:spPr>
      </p:pic>
    </p:spTree>
    <p:extLst>
      <p:ext uri="{BB962C8B-B14F-4D97-AF65-F5344CB8AC3E}">
        <p14:creationId xmlns:p14="http://schemas.microsoft.com/office/powerpoint/2010/main" val="3227783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A3B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53CFDB-C30C-46C4-82DA-95EEDD58EC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9985" y="5806774"/>
            <a:ext cx="6132029" cy="1107176"/>
          </a:xfrm>
          <a:prstGeom prst="rect">
            <a:avLst/>
          </a:prstGeom>
        </p:spPr>
      </p:pic>
      <p:sp>
        <p:nvSpPr>
          <p:cNvPr id="3" name="TextBox 2">
            <a:extLst>
              <a:ext uri="{FF2B5EF4-FFF2-40B4-BE49-F238E27FC236}">
                <a16:creationId xmlns:a16="http://schemas.microsoft.com/office/drawing/2014/main" id="{2100C11E-997D-40BB-AD7E-88ED464DB13B}"/>
              </a:ext>
            </a:extLst>
          </p:cNvPr>
          <p:cNvSpPr txBox="1"/>
          <p:nvPr/>
        </p:nvSpPr>
        <p:spPr>
          <a:xfrm>
            <a:off x="4607048" y="6067974"/>
            <a:ext cx="3531736" cy="584775"/>
          </a:xfrm>
          <a:prstGeom prst="rect">
            <a:avLst/>
          </a:prstGeom>
          <a:noFill/>
        </p:spPr>
        <p:txBody>
          <a:bodyPr wrap="none" rtlCol="0">
            <a:spAutoFit/>
          </a:bodyPr>
          <a:lstStyle/>
          <a:p>
            <a:r>
              <a:rPr lang="en-US" altLang="zh-CN" sz="3200" b="1" dirty="0">
                <a:solidFill>
                  <a:schemeClr val="bg1"/>
                </a:solidFill>
                <a:latin typeface="Century Gothic" panose="020B0502020202020204" pitchFamily="34" charset="0"/>
              </a:rPr>
              <a:t>#</a:t>
            </a:r>
            <a:r>
              <a:rPr lang="en-US" altLang="zh-CN" sz="3200" b="1" dirty="0" err="1">
                <a:solidFill>
                  <a:schemeClr val="bg1"/>
                </a:solidFill>
                <a:latin typeface="Century Gothic" panose="020B0502020202020204" pitchFamily="34" charset="0"/>
              </a:rPr>
              <a:t>iflaGlobalVision</a:t>
            </a:r>
            <a:endParaRPr lang="en-GB" sz="3200" b="1" dirty="0">
              <a:solidFill>
                <a:schemeClr val="bg1"/>
              </a:solidFill>
              <a:latin typeface="Century Gothic" panose="020B0502020202020204" pitchFamily="34" charset="0"/>
            </a:endParaRPr>
          </a:p>
        </p:txBody>
      </p:sp>
      <p:sp>
        <p:nvSpPr>
          <p:cNvPr id="13" name="Rectangle 12">
            <a:extLst>
              <a:ext uri="{FF2B5EF4-FFF2-40B4-BE49-F238E27FC236}">
                <a16:creationId xmlns:a16="http://schemas.microsoft.com/office/drawing/2014/main" id="{E37132F8-4C03-4237-908C-881F14CA4319}"/>
              </a:ext>
            </a:extLst>
          </p:cNvPr>
          <p:cNvSpPr/>
          <p:nvPr/>
        </p:nvSpPr>
        <p:spPr>
          <a:xfrm>
            <a:off x="242695" y="2735992"/>
            <a:ext cx="11575289" cy="1200329"/>
          </a:xfrm>
          <a:prstGeom prst="rect">
            <a:avLst/>
          </a:prstGeom>
        </p:spPr>
        <p:txBody>
          <a:bodyPr wrap="square" anchor="t">
            <a:spAutoFit/>
          </a:bodyPr>
          <a:lstStyle/>
          <a:p>
            <a:pPr algn="ctr"/>
            <a:r>
              <a:rPr lang="ar-EG" sz="3600" dirty="0">
                <a:latin typeface="Franklin Gothic Demi" panose="020B0703020102020204" pitchFamily="34" charset="0"/>
              </a:rPr>
              <a:t>مُجتمع مكتبات قوي ومُتحد يدعم مُجتمعات متعلمة ومستنيرة يُشارك فيها الجميع</a:t>
            </a:r>
          </a:p>
          <a:p>
            <a:pPr algn="ctr"/>
            <a:endParaRPr lang="ar-EG" sz="3600" dirty="0" smtClean="0">
              <a:latin typeface="Franklin Gothic Demi" panose="020B0703020102020204" pitchFamily="34" charset="0"/>
            </a:endParaRPr>
          </a:p>
        </p:txBody>
      </p:sp>
      <p:sp>
        <p:nvSpPr>
          <p:cNvPr id="7" name="Title 1">
            <a:extLst>
              <a:ext uri="{FF2B5EF4-FFF2-40B4-BE49-F238E27FC236}">
                <a16:creationId xmlns:a16="http://schemas.microsoft.com/office/drawing/2014/main" id="{E6583E5D-160A-43BF-ABDF-19E5B7566350}"/>
              </a:ext>
            </a:extLst>
          </p:cNvPr>
          <p:cNvSpPr txBox="1">
            <a:spLocks/>
          </p:cNvSpPr>
          <p:nvPr/>
        </p:nvSpPr>
        <p:spPr>
          <a:xfrm>
            <a:off x="374016" y="767443"/>
            <a:ext cx="11443968" cy="113986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rtl="1"/>
            <a:r>
              <a:rPr lang="ar-EG" b="1" dirty="0" smtClean="0">
                <a:solidFill>
                  <a:schemeClr val="bg1"/>
                </a:solidFill>
                <a:latin typeface="Century Gothic" panose="020B0502020202020204" pitchFamily="34" charset="0"/>
              </a:rPr>
              <a:t>رؤيتنا...مُستقبلنا</a:t>
            </a:r>
            <a:endParaRPr lang="en-US"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711967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7354-B545-455D-9386-0B1E16BC7CFA}"/>
              </a:ext>
            </a:extLst>
          </p:cNvPr>
          <p:cNvSpPr>
            <a:spLocks noGrp="1"/>
          </p:cNvSpPr>
          <p:nvPr>
            <p:ph type="title"/>
          </p:nvPr>
        </p:nvSpPr>
        <p:spPr>
          <a:xfrm>
            <a:off x="586409" y="0"/>
            <a:ext cx="10515600" cy="2130858"/>
          </a:xfrm>
        </p:spPr>
        <p:txBody>
          <a:bodyPr>
            <a:normAutofit/>
          </a:bodyPr>
          <a:lstStyle/>
          <a:p>
            <a:pPr algn="r" rtl="1"/>
            <a:r>
              <a:rPr lang="ar-EG" b="1" dirty="0" smtClean="0">
                <a:solidFill>
                  <a:srgbClr val="00A3B1"/>
                </a:solidFill>
                <a:latin typeface="Century Gothic" panose="020B0502020202020204" pitchFamily="34" charset="0"/>
              </a:rPr>
              <a:t>مرحبًا!</a:t>
            </a:r>
            <a:endParaRPr lang="en-GB" b="1" dirty="0">
              <a:solidFill>
                <a:srgbClr val="00A3B1"/>
              </a:solidFill>
              <a:latin typeface="Century Gothic" panose="020B0502020202020204" pitchFamily="34" charset="0"/>
            </a:endParaRPr>
          </a:p>
        </p:txBody>
      </p:sp>
      <p:sp>
        <p:nvSpPr>
          <p:cNvPr id="3" name="Content Placeholder 2">
            <a:extLst>
              <a:ext uri="{FF2B5EF4-FFF2-40B4-BE49-F238E27FC236}">
                <a16:creationId xmlns:a16="http://schemas.microsoft.com/office/drawing/2014/main" id="{251F9A84-729E-4EC7-A4EE-CDE766759BF2}"/>
              </a:ext>
            </a:extLst>
          </p:cNvPr>
          <p:cNvSpPr>
            <a:spLocks noGrp="1"/>
          </p:cNvSpPr>
          <p:nvPr>
            <p:ph idx="1"/>
          </p:nvPr>
        </p:nvSpPr>
        <p:spPr>
          <a:xfrm>
            <a:off x="586409" y="1696580"/>
            <a:ext cx="10954572" cy="3975652"/>
          </a:xfrm>
        </p:spPr>
        <p:txBody>
          <a:bodyPr vert="horz" lIns="91440" tIns="45720" rIns="91440" bIns="45720" rtlCol="0" anchor="t">
            <a:normAutofit/>
          </a:bodyPr>
          <a:lstStyle/>
          <a:p>
            <a:pPr algn="r" rtl="1"/>
            <a:r>
              <a:rPr lang="ar-EG" dirty="0" smtClean="0"/>
              <a:t>نحن الآن في المرحلة الثانية من مُناقشة رؤية الإفلا العالمية. </a:t>
            </a:r>
          </a:p>
          <a:p>
            <a:pPr algn="r" rtl="1"/>
            <a:r>
              <a:rPr lang="ar-EG" dirty="0" smtClean="0"/>
              <a:t>ونحن هنا للمُشاركة في تأسيس </a:t>
            </a:r>
            <a:r>
              <a:rPr lang="ar-EG" b="1" dirty="0"/>
              <a:t>أكبر مستودع أفكار يُمكن تنفيذها </a:t>
            </a:r>
            <a:r>
              <a:rPr lang="ar-EG" dirty="0" smtClean="0"/>
              <a:t>بناءً على نتائج المرحلة الأولى.</a:t>
            </a:r>
          </a:p>
          <a:p>
            <a:pPr algn="r" rtl="1"/>
            <a:r>
              <a:rPr lang="ar-EG" dirty="0" smtClean="0"/>
              <a:t>استخدم </a:t>
            </a:r>
            <a:r>
              <a:rPr lang="ar-EG" dirty="0" err="1" smtClean="0"/>
              <a:t>هاشتاج</a:t>
            </a:r>
            <a:r>
              <a:rPr lang="ar-EG" dirty="0" smtClean="0"/>
              <a:t> </a:t>
            </a:r>
            <a:r>
              <a:rPr lang="en-US" dirty="0"/>
              <a:t>#</a:t>
            </a:r>
            <a:r>
              <a:rPr lang="en-US" dirty="0" err="1"/>
              <a:t>IFLAGlobalVision</a:t>
            </a:r>
            <a:r>
              <a:rPr lang="en-US" dirty="0"/>
              <a:t> </a:t>
            </a:r>
            <a:r>
              <a:rPr lang="ar-EG" dirty="0" smtClean="0"/>
              <a:t> على وسائل التواصل الاجتماعي.</a:t>
            </a:r>
            <a:endParaRPr lang="ar-EG" dirty="0" smtClean="0"/>
          </a:p>
        </p:txBody>
      </p:sp>
      <p:sp>
        <p:nvSpPr>
          <p:cNvPr id="6" name="Title 1">
            <a:extLst>
              <a:ext uri="{FF2B5EF4-FFF2-40B4-BE49-F238E27FC236}">
                <a16:creationId xmlns:a16="http://schemas.microsoft.com/office/drawing/2014/main" id="{3EE17E0E-4D5F-4AC4-929A-079C04509EDE}"/>
              </a:ext>
            </a:extLst>
          </p:cNvPr>
          <p:cNvSpPr txBox="1">
            <a:spLocks/>
          </p:cNvSpPr>
          <p:nvPr/>
        </p:nvSpPr>
        <p:spPr>
          <a:xfrm>
            <a:off x="586409" y="6297550"/>
            <a:ext cx="7275924" cy="430179"/>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00000"/>
              </a:lnSpc>
            </a:pPr>
            <a:r>
              <a:rPr lang="ar-EG" sz="1800" b="1" dirty="0" smtClean="0">
                <a:solidFill>
                  <a:srgbClr val="F2B400"/>
                </a:solidFill>
                <a:latin typeface="Century Gothic" panose="020B0502020202020204" pitchFamily="34" charset="0"/>
              </a:rPr>
              <a:t>ورشة </a:t>
            </a:r>
            <a:r>
              <a:rPr lang="ar-EG" sz="1800" b="1" dirty="0" smtClean="0">
                <a:solidFill>
                  <a:srgbClr val="F2B400"/>
                </a:solidFill>
                <a:latin typeface="Century Gothic" panose="020B0502020202020204" pitchFamily="34" charset="0"/>
              </a:rPr>
              <a:t>عمل مستقلة للدول</a:t>
            </a:r>
            <a:endParaRPr lang="en-US" sz="1800" b="1" dirty="0">
              <a:solidFill>
                <a:srgbClr val="F2B400"/>
              </a:solidFill>
              <a:latin typeface="Century Gothic" panose="020B0502020202020204" pitchFamily="34" charset="0"/>
            </a:endParaRPr>
          </a:p>
        </p:txBody>
      </p:sp>
      <p:pic>
        <p:nvPicPr>
          <p:cNvPr id="7" name="Picture 6">
            <a:extLst>
              <a:ext uri="{FF2B5EF4-FFF2-40B4-BE49-F238E27FC236}">
                <a16:creationId xmlns:a16="http://schemas.microsoft.com/office/drawing/2014/main" id="{110C067B-3566-4C2A-8B80-E1AF2CDD82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6966" y="6297551"/>
            <a:ext cx="1944015" cy="430179"/>
          </a:xfrm>
          <a:prstGeom prst="rect">
            <a:avLst/>
          </a:prstGeom>
        </p:spPr>
      </p:pic>
    </p:spTree>
    <p:extLst>
      <p:ext uri="{BB962C8B-B14F-4D97-AF65-F5344CB8AC3E}">
        <p14:creationId xmlns:p14="http://schemas.microsoft.com/office/powerpoint/2010/main" val="269484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7354-B545-455D-9386-0B1E16BC7CFA}"/>
              </a:ext>
            </a:extLst>
          </p:cNvPr>
          <p:cNvSpPr>
            <a:spLocks noGrp="1"/>
          </p:cNvSpPr>
          <p:nvPr>
            <p:ph type="title"/>
          </p:nvPr>
        </p:nvSpPr>
        <p:spPr>
          <a:xfrm>
            <a:off x="586409" y="0"/>
            <a:ext cx="10515600" cy="2130858"/>
          </a:xfrm>
        </p:spPr>
        <p:txBody>
          <a:bodyPr>
            <a:normAutofit/>
          </a:bodyPr>
          <a:lstStyle/>
          <a:p>
            <a:pPr algn="r" rtl="1"/>
            <a:r>
              <a:rPr lang="ar-EG" b="1" dirty="0" smtClean="0">
                <a:solidFill>
                  <a:srgbClr val="00A3B1"/>
                </a:solidFill>
                <a:latin typeface="Century Gothic" panose="020B0502020202020204" pitchFamily="34" charset="0"/>
              </a:rPr>
              <a:t>المُقدمة:</a:t>
            </a:r>
            <a:endParaRPr lang="en-GB" b="1" dirty="0">
              <a:solidFill>
                <a:srgbClr val="00A3B1"/>
              </a:solidFill>
              <a:latin typeface="Century Gothic" panose="020B0502020202020204" pitchFamily="34" charset="0"/>
            </a:endParaRPr>
          </a:p>
        </p:txBody>
      </p:sp>
      <p:sp>
        <p:nvSpPr>
          <p:cNvPr id="3" name="Content Placeholder 2">
            <a:extLst>
              <a:ext uri="{FF2B5EF4-FFF2-40B4-BE49-F238E27FC236}">
                <a16:creationId xmlns:a16="http://schemas.microsoft.com/office/drawing/2014/main" id="{251F9A84-729E-4EC7-A4EE-CDE766759BF2}"/>
              </a:ext>
            </a:extLst>
          </p:cNvPr>
          <p:cNvSpPr>
            <a:spLocks noGrp="1"/>
          </p:cNvSpPr>
          <p:nvPr>
            <p:ph idx="1"/>
          </p:nvPr>
        </p:nvSpPr>
        <p:spPr>
          <a:xfrm>
            <a:off x="586409" y="1696580"/>
            <a:ext cx="10954572" cy="3975652"/>
          </a:xfrm>
        </p:spPr>
        <p:txBody>
          <a:bodyPr vert="horz" lIns="91440" tIns="45720" rIns="91440" bIns="45720" rtlCol="0" anchor="t">
            <a:normAutofit/>
          </a:bodyPr>
          <a:lstStyle/>
          <a:p>
            <a:pPr marL="0" indent="0" algn="r" rtl="1">
              <a:buNone/>
            </a:pPr>
            <a:r>
              <a:rPr lang="ar-EG" dirty="0" smtClean="0"/>
              <a:t>برجاء توضيح:</a:t>
            </a:r>
            <a:endParaRPr lang="en-GB" dirty="0" smtClean="0"/>
          </a:p>
          <a:p>
            <a:pPr algn="r" rtl="1"/>
            <a:r>
              <a:rPr lang="ar-EG" dirty="0" smtClean="0"/>
              <a:t>الاسم</a:t>
            </a:r>
            <a:endParaRPr lang="en-GB" dirty="0"/>
          </a:p>
          <a:p>
            <a:pPr algn="r" rtl="1"/>
            <a:r>
              <a:rPr lang="ar-EG" dirty="0" smtClean="0"/>
              <a:t>مجموع سنوات خبرتك في مجال المكتبات.</a:t>
            </a:r>
          </a:p>
          <a:p>
            <a:pPr algn="r" rtl="1"/>
            <a:r>
              <a:rPr lang="ar-EG" dirty="0" smtClean="0"/>
              <a:t>أكثر نوع مكتبات لديك خبرة </a:t>
            </a:r>
            <a:r>
              <a:rPr lang="ar-EG" dirty="0" smtClean="0"/>
              <a:t>في العمل </a:t>
            </a:r>
            <a:r>
              <a:rPr lang="ar-EG" dirty="0" smtClean="0"/>
              <a:t>فيه</a:t>
            </a:r>
          </a:p>
          <a:p>
            <a:pPr marL="0" indent="0" algn="r" rtl="1">
              <a:buNone/>
            </a:pPr>
            <a:r>
              <a:rPr lang="ar-EG" sz="2000" dirty="0"/>
              <a:t>(مكتبة وطنية، أكاديمية، بحثية، عامة، مدرسية أم غيرها أم أنك لست مكتبيًا</a:t>
            </a:r>
            <a:r>
              <a:rPr lang="ar-EG" sz="2000" dirty="0" smtClean="0"/>
              <a:t>)</a:t>
            </a:r>
            <a:endParaRPr lang="en-GB" sz="2000" dirty="0"/>
          </a:p>
        </p:txBody>
      </p:sp>
      <p:sp>
        <p:nvSpPr>
          <p:cNvPr id="6" name="Title 1">
            <a:extLst>
              <a:ext uri="{FF2B5EF4-FFF2-40B4-BE49-F238E27FC236}">
                <a16:creationId xmlns:a16="http://schemas.microsoft.com/office/drawing/2014/main" id="{3EE17E0E-4D5F-4AC4-929A-079C04509EDE}"/>
              </a:ext>
            </a:extLst>
          </p:cNvPr>
          <p:cNvSpPr txBox="1">
            <a:spLocks/>
          </p:cNvSpPr>
          <p:nvPr/>
        </p:nvSpPr>
        <p:spPr>
          <a:xfrm>
            <a:off x="586409" y="6297550"/>
            <a:ext cx="7275924" cy="430179"/>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00000"/>
              </a:lnSpc>
            </a:pPr>
            <a:r>
              <a:rPr lang="ar-EG" sz="1800" b="1" dirty="0">
                <a:solidFill>
                  <a:srgbClr val="F2B400"/>
                </a:solidFill>
                <a:latin typeface="Century Gothic" panose="020B0502020202020204" pitchFamily="34" charset="0"/>
              </a:rPr>
              <a:t>ورشة عمل الوحدات المهنية</a:t>
            </a:r>
            <a:endParaRPr lang="en-US" sz="1800" b="1" dirty="0">
              <a:solidFill>
                <a:srgbClr val="F2B400"/>
              </a:solidFill>
              <a:latin typeface="Century Gothic" panose="020B0502020202020204" pitchFamily="34" charset="0"/>
            </a:endParaRPr>
          </a:p>
        </p:txBody>
      </p:sp>
      <p:pic>
        <p:nvPicPr>
          <p:cNvPr id="7" name="Picture 6">
            <a:extLst>
              <a:ext uri="{FF2B5EF4-FFF2-40B4-BE49-F238E27FC236}">
                <a16:creationId xmlns:a16="http://schemas.microsoft.com/office/drawing/2014/main" id="{110C067B-3566-4C2A-8B80-E1AF2CDD82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6966" y="6297551"/>
            <a:ext cx="1944015" cy="430179"/>
          </a:xfrm>
          <a:prstGeom prst="rect">
            <a:avLst/>
          </a:prstGeom>
        </p:spPr>
      </p:pic>
    </p:spTree>
    <p:extLst>
      <p:ext uri="{BB962C8B-B14F-4D97-AF65-F5344CB8AC3E}">
        <p14:creationId xmlns:p14="http://schemas.microsoft.com/office/powerpoint/2010/main" val="530515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A3B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37132F8-4C03-4237-908C-881F14CA4319}"/>
              </a:ext>
            </a:extLst>
          </p:cNvPr>
          <p:cNvSpPr/>
          <p:nvPr/>
        </p:nvSpPr>
        <p:spPr>
          <a:xfrm>
            <a:off x="242695" y="2735992"/>
            <a:ext cx="11575289" cy="1200329"/>
          </a:xfrm>
          <a:prstGeom prst="rect">
            <a:avLst/>
          </a:prstGeom>
        </p:spPr>
        <p:txBody>
          <a:bodyPr wrap="square" anchor="t">
            <a:spAutoFit/>
          </a:bodyPr>
          <a:lstStyle/>
          <a:p>
            <a:pPr algn="ctr" rtl="1"/>
            <a:r>
              <a:rPr lang="ar-EG" sz="3600" b="1" dirty="0">
                <a:latin typeface="Franklin Gothic Demi" panose="020B0703020102020204" pitchFamily="34" charset="0"/>
              </a:rPr>
              <a:t>مُجتمع مكتبات قوي ومُتحد </a:t>
            </a:r>
            <a:r>
              <a:rPr lang="ar-EG" sz="3600" b="1" dirty="0" smtClean="0">
                <a:latin typeface="Franklin Gothic Demi" panose="020B0703020102020204" pitchFamily="34" charset="0"/>
              </a:rPr>
              <a:t>يدعم</a:t>
            </a:r>
          </a:p>
          <a:p>
            <a:pPr algn="ctr" rtl="1"/>
            <a:r>
              <a:rPr lang="ar-EG" sz="3600" b="1" dirty="0" smtClean="0">
                <a:latin typeface="Franklin Gothic Demi" panose="020B0703020102020204" pitchFamily="34" charset="0"/>
              </a:rPr>
              <a:t>مُجتمعات </a:t>
            </a:r>
            <a:r>
              <a:rPr lang="ar-EG" sz="3600" b="1" dirty="0">
                <a:latin typeface="Franklin Gothic Demi" panose="020B0703020102020204" pitchFamily="34" charset="0"/>
              </a:rPr>
              <a:t>متعلمة </a:t>
            </a:r>
            <a:r>
              <a:rPr lang="ar-EG" sz="3600" b="1" dirty="0" smtClean="0">
                <a:latin typeface="Franklin Gothic Demi" panose="020B0703020102020204" pitchFamily="34" charset="0"/>
              </a:rPr>
              <a:t>ومستنيرة يُشارك </a:t>
            </a:r>
            <a:r>
              <a:rPr lang="ar-EG" sz="3600" b="1" dirty="0">
                <a:latin typeface="Franklin Gothic Demi" panose="020B0703020102020204" pitchFamily="34" charset="0"/>
              </a:rPr>
              <a:t>فيها </a:t>
            </a:r>
            <a:r>
              <a:rPr lang="ar-EG" sz="3600" b="1" dirty="0" smtClean="0">
                <a:latin typeface="Franklin Gothic Demi" panose="020B0703020102020204" pitchFamily="34" charset="0"/>
              </a:rPr>
              <a:t>الجميع</a:t>
            </a:r>
            <a:endParaRPr lang="ar-EG" sz="3600" b="1" dirty="0">
              <a:latin typeface="Franklin Gothic Demi" panose="020B0703020102020204" pitchFamily="34" charset="0"/>
            </a:endParaRPr>
          </a:p>
        </p:txBody>
      </p:sp>
      <p:sp>
        <p:nvSpPr>
          <p:cNvPr id="7" name="Title 1">
            <a:extLst>
              <a:ext uri="{FF2B5EF4-FFF2-40B4-BE49-F238E27FC236}">
                <a16:creationId xmlns:a16="http://schemas.microsoft.com/office/drawing/2014/main" id="{E6583E5D-160A-43BF-ABDF-19E5B7566350}"/>
              </a:ext>
            </a:extLst>
          </p:cNvPr>
          <p:cNvSpPr txBox="1">
            <a:spLocks/>
          </p:cNvSpPr>
          <p:nvPr/>
        </p:nvSpPr>
        <p:spPr>
          <a:xfrm>
            <a:off x="374016" y="767443"/>
            <a:ext cx="11443968" cy="113986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rtl="1"/>
            <a:r>
              <a:rPr lang="ar-EG" b="1" dirty="0" smtClean="0">
                <a:solidFill>
                  <a:schemeClr val="bg1"/>
                </a:solidFill>
                <a:latin typeface="Century Gothic" panose="020B0502020202020204" pitchFamily="34" charset="0"/>
              </a:rPr>
              <a:t>رؤيتنا...مُستقبلنا</a:t>
            </a:r>
            <a:endParaRPr lang="en-US" b="1" dirty="0">
              <a:solidFill>
                <a:schemeClr val="bg1"/>
              </a:solidFill>
              <a:latin typeface="Century Gothic" panose="020B0502020202020204" pitchFamily="34" charset="0"/>
            </a:endParaRPr>
          </a:p>
        </p:txBody>
      </p:sp>
      <p:pic>
        <p:nvPicPr>
          <p:cNvPr id="8" name="Picture 7">
            <a:extLst>
              <a:ext uri="{FF2B5EF4-FFF2-40B4-BE49-F238E27FC236}">
                <a16:creationId xmlns:a16="http://schemas.microsoft.com/office/drawing/2014/main" id="{6853CFDB-C30C-46C4-82DA-95EEDD58EC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9985" y="5153630"/>
            <a:ext cx="6132029" cy="1107176"/>
          </a:xfrm>
          <a:prstGeom prst="rect">
            <a:avLst/>
          </a:prstGeom>
        </p:spPr>
      </p:pic>
      <p:sp>
        <p:nvSpPr>
          <p:cNvPr id="4" name="Rectangle 3"/>
          <p:cNvSpPr/>
          <p:nvPr/>
        </p:nvSpPr>
        <p:spPr>
          <a:xfrm>
            <a:off x="4456942" y="5414830"/>
            <a:ext cx="3531736" cy="584775"/>
          </a:xfrm>
          <a:prstGeom prst="rect">
            <a:avLst/>
          </a:prstGeom>
        </p:spPr>
        <p:txBody>
          <a:bodyPr wrap="none">
            <a:spAutoFit/>
          </a:bodyPr>
          <a:lstStyle/>
          <a:p>
            <a:r>
              <a:rPr lang="en-US" altLang="zh-CN" sz="3200" b="1" dirty="0">
                <a:solidFill>
                  <a:schemeClr val="bg1"/>
                </a:solidFill>
                <a:latin typeface="Century Gothic" panose="020B0502020202020204" pitchFamily="34" charset="0"/>
              </a:rPr>
              <a:t>#</a:t>
            </a:r>
            <a:r>
              <a:rPr lang="en-US" altLang="zh-CN" sz="3200" b="1" dirty="0" err="1">
                <a:solidFill>
                  <a:schemeClr val="bg1"/>
                </a:solidFill>
                <a:latin typeface="Century Gothic" panose="020B0502020202020204" pitchFamily="34" charset="0"/>
              </a:rPr>
              <a:t>iflaGlobalVision</a:t>
            </a:r>
            <a:endParaRPr lang="en-GB" sz="32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152968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7354-B545-455D-9386-0B1E16BC7CFA}"/>
              </a:ext>
            </a:extLst>
          </p:cNvPr>
          <p:cNvSpPr>
            <a:spLocks noGrp="1"/>
          </p:cNvSpPr>
          <p:nvPr>
            <p:ph type="title"/>
          </p:nvPr>
        </p:nvSpPr>
        <p:spPr>
          <a:xfrm>
            <a:off x="1154317" y="0"/>
            <a:ext cx="10866120" cy="1325563"/>
          </a:xfrm>
        </p:spPr>
        <p:txBody>
          <a:bodyPr>
            <a:noAutofit/>
          </a:bodyPr>
          <a:lstStyle/>
          <a:p>
            <a:pPr algn="r" rtl="1"/>
            <a:r>
              <a:rPr lang="ar-EG" sz="3600" b="1" dirty="0" smtClean="0">
                <a:solidFill>
                  <a:srgbClr val="00A3B1"/>
                </a:solidFill>
                <a:latin typeface="Century Gothic" panose="020B0502020202020204" pitchFamily="34" charset="0"/>
              </a:rPr>
              <a:t>عشـرة فــرص</a:t>
            </a:r>
            <a:endParaRPr lang="en-GB" sz="3600" b="1" dirty="0">
              <a:latin typeface="Century Gothic" panose="020B0502020202020204" pitchFamily="34" charset="0"/>
            </a:endParaRPr>
          </a:p>
        </p:txBody>
      </p:sp>
      <p:pic>
        <p:nvPicPr>
          <p:cNvPr id="7" name="Picture 6">
            <a:extLst>
              <a:ext uri="{FF2B5EF4-FFF2-40B4-BE49-F238E27FC236}">
                <a16:creationId xmlns:a16="http://schemas.microsoft.com/office/drawing/2014/main" id="{110C067B-3566-4C2A-8B80-E1AF2CDD82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6966" y="6297551"/>
            <a:ext cx="1944015" cy="430179"/>
          </a:xfrm>
          <a:prstGeom prst="rect">
            <a:avLst/>
          </a:prstGeom>
        </p:spPr>
      </p:pic>
      <p:sp>
        <p:nvSpPr>
          <p:cNvPr id="8" name="Title 1">
            <a:extLst>
              <a:ext uri="{FF2B5EF4-FFF2-40B4-BE49-F238E27FC236}">
                <a16:creationId xmlns:a16="http://schemas.microsoft.com/office/drawing/2014/main" id="{B934C60A-8DD9-4ADF-874B-EFFE181029D1}"/>
              </a:ext>
            </a:extLst>
          </p:cNvPr>
          <p:cNvSpPr txBox="1">
            <a:spLocks/>
          </p:cNvSpPr>
          <p:nvPr/>
        </p:nvSpPr>
        <p:spPr>
          <a:xfrm>
            <a:off x="1942973" y="6402707"/>
            <a:ext cx="7275924" cy="430179"/>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lnSpc>
                <a:spcPct val="100000"/>
              </a:lnSpc>
            </a:pPr>
            <a:r>
              <a:rPr lang="ar-EG" sz="1800" b="1" dirty="0">
                <a:solidFill>
                  <a:srgbClr val="F2B400"/>
                </a:solidFill>
                <a:latin typeface="Century Gothic" panose="020B0502020202020204" pitchFamily="34" charset="0"/>
              </a:rPr>
              <a:t>ورشة عمل الوحدات المهنية</a:t>
            </a:r>
            <a:endParaRPr lang="en-US" sz="1800" b="1" dirty="0">
              <a:solidFill>
                <a:srgbClr val="F2B400"/>
              </a:solidFill>
              <a:latin typeface="Century Gothic" panose="020B0502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632519359"/>
              </p:ext>
            </p:extLst>
          </p:nvPr>
        </p:nvGraphicFramePr>
        <p:xfrm>
          <a:off x="5888877" y="3108482"/>
          <a:ext cx="6113780" cy="2976438"/>
        </p:xfrm>
        <a:graphic>
          <a:graphicData uri="http://schemas.openxmlformats.org/drawingml/2006/table">
            <a:tbl>
              <a:tblPr firstRow="1" firstCol="1" bandRow="1">
                <a:tableStyleId>{5C22544A-7EE6-4342-B048-85BDC9FD1C3A}</a:tableStyleId>
              </a:tblPr>
              <a:tblGrid>
                <a:gridCol w="3056890">
                  <a:extLst>
                    <a:ext uri="{9D8B030D-6E8A-4147-A177-3AD203B41FA5}">
                      <a16:colId xmlns:a16="http://schemas.microsoft.com/office/drawing/2014/main" val="2892967558"/>
                    </a:ext>
                  </a:extLst>
                </a:gridCol>
                <a:gridCol w="3056890">
                  <a:extLst>
                    <a:ext uri="{9D8B030D-6E8A-4147-A177-3AD203B41FA5}">
                      <a16:colId xmlns:a16="http://schemas.microsoft.com/office/drawing/2014/main" val="1098452383"/>
                    </a:ext>
                  </a:extLst>
                </a:gridCol>
              </a:tblGrid>
              <a:tr h="367540">
                <a:tc>
                  <a:txBody>
                    <a:bodyPr/>
                    <a:lstStyle/>
                    <a:p>
                      <a:pPr marL="0" marR="0" algn="just" rtl="1">
                        <a:lnSpc>
                          <a:spcPct val="107000"/>
                        </a:lnSpc>
                        <a:spcBef>
                          <a:spcPts val="0"/>
                        </a:spcBef>
                        <a:spcAft>
                          <a:spcPts val="0"/>
                        </a:spcAft>
                      </a:pPr>
                      <a:r>
                        <a:rPr lang="ar-EG" sz="1400" b="1" kern="1200" dirty="0" smtClean="0">
                          <a:solidFill>
                            <a:srgbClr val="F2B400"/>
                          </a:solidFill>
                          <a:latin typeface="Century Gothic" panose="020B0502020202020204" pitchFamily="34" charset="0"/>
                          <a:ea typeface="+mj-ea"/>
                          <a:cs typeface="+mj-cs"/>
                        </a:rPr>
                        <a:t>       </a:t>
                      </a:r>
                      <a:r>
                        <a:rPr lang="ar-SA" sz="1400" b="1" kern="1200" dirty="0" smtClean="0">
                          <a:solidFill>
                            <a:srgbClr val="F2B400"/>
                          </a:solidFill>
                          <a:latin typeface="Century Gothic" panose="020B0502020202020204" pitchFamily="34" charset="0"/>
                          <a:ea typeface="+mj-ea"/>
                          <a:cs typeface="+mj-cs"/>
                        </a:rPr>
                        <a:t>أهم </a:t>
                      </a:r>
                      <a:r>
                        <a:rPr lang="ar-SA" sz="1400" b="1" kern="1200" dirty="0">
                          <a:solidFill>
                            <a:srgbClr val="F2B400"/>
                          </a:solidFill>
                          <a:latin typeface="Century Gothic" panose="020B0502020202020204" pitchFamily="34" charset="0"/>
                          <a:ea typeface="+mj-ea"/>
                          <a:cs typeface="+mj-cs"/>
                        </a:rPr>
                        <a:t>عشرة فرص </a:t>
                      </a:r>
                      <a:endParaRPr lang="en-US" sz="1400" b="1" kern="1200" dirty="0">
                        <a:solidFill>
                          <a:srgbClr val="F2B400"/>
                        </a:solidFill>
                        <a:latin typeface="Century Gothic" panose="020B0502020202020204" pitchFamily="34" charset="0"/>
                        <a:ea typeface="+mj-ea"/>
                        <a:cs typeface="+mj-cs"/>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457200" marR="0" algn="r" rtl="1">
                        <a:lnSpc>
                          <a:spcPct val="107000"/>
                        </a:lnSpc>
                        <a:spcBef>
                          <a:spcPts val="0"/>
                        </a:spcBef>
                        <a:spcAft>
                          <a:spcPts val="0"/>
                        </a:spcAft>
                      </a:pPr>
                      <a:r>
                        <a:rPr lang="en-GB" sz="1400" dirty="0">
                          <a:solidFill>
                            <a:schemeClr val="tx1"/>
                          </a:solidFill>
                          <a:effectLst/>
                        </a:rPr>
                        <a:t> </a:t>
                      </a:r>
                      <a:r>
                        <a:rPr lang="ar-SA" sz="1400" b="1" kern="1200" dirty="0">
                          <a:solidFill>
                            <a:srgbClr val="F2B400"/>
                          </a:solidFill>
                          <a:latin typeface="Century Gothic" panose="020B0502020202020204" pitchFamily="34" charset="0"/>
                          <a:ea typeface="+mj-ea"/>
                          <a:cs typeface="+mj-cs"/>
                        </a:rPr>
                        <a:t>أبرز عشرة نقاط رئيسة</a:t>
                      </a:r>
                      <a:endParaRPr lang="en-US" sz="1400" b="1" kern="1200" dirty="0">
                        <a:solidFill>
                          <a:srgbClr val="F2B400"/>
                        </a:solidFill>
                        <a:latin typeface="Century Gothic" panose="020B0502020202020204" pitchFamily="34" charset="0"/>
                        <a:ea typeface="+mj-ea"/>
                        <a:cs typeface="+mj-cs"/>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30714578"/>
                  </a:ext>
                </a:extLst>
              </a:tr>
              <a:tr h="0">
                <a:tc>
                  <a:txBody>
                    <a:bodyPr/>
                    <a:lstStyle/>
                    <a:p>
                      <a:pPr marL="0" marR="0" lvl="0" indent="0" algn="r" defTabSz="914400" rtl="1" eaLnBrk="0" fontAlgn="base" latinLnBrk="0" hangingPunct="0">
                        <a:lnSpc>
                          <a:spcPct val="107000"/>
                        </a:lnSpc>
                        <a:spcBef>
                          <a:spcPct val="0"/>
                        </a:spcBef>
                        <a:spcAft>
                          <a:spcPct val="0"/>
                        </a:spcAft>
                        <a:buSzPts val="1100"/>
                        <a:buFont typeface="+mj-lt"/>
                        <a:buNone/>
                      </a:pPr>
                      <a:r>
                        <a:rPr lang="ar-EG" sz="1100" b="1" kern="1200" dirty="0" smtClean="0">
                          <a:solidFill>
                            <a:srgbClr val="00A3B1"/>
                          </a:solidFill>
                          <a:latin typeface="Century Gothic" panose="020B0502020202020204" pitchFamily="34" charset="0"/>
                          <a:ea typeface="+mj-ea"/>
                          <a:cs typeface="+mj-cs"/>
                        </a:rPr>
                        <a:t>1. </a:t>
                      </a:r>
                      <a:r>
                        <a:rPr lang="ar-SA" sz="1100" b="1" kern="1200" dirty="0" smtClean="0">
                          <a:solidFill>
                            <a:srgbClr val="00A3B1"/>
                          </a:solidFill>
                          <a:latin typeface="Century Gothic" panose="020B0502020202020204" pitchFamily="34" charset="0"/>
                          <a:ea typeface="+mj-ea"/>
                          <a:cs typeface="+mj-cs"/>
                        </a:rPr>
                        <a:t>يجب </a:t>
                      </a:r>
                      <a:r>
                        <a:rPr lang="ar-SA" sz="1100" b="1" kern="1200" dirty="0">
                          <a:solidFill>
                            <a:srgbClr val="00A3B1"/>
                          </a:solidFill>
                          <a:latin typeface="Century Gothic" panose="020B0502020202020204" pitchFamily="34" charset="0"/>
                          <a:ea typeface="+mj-ea"/>
                          <a:cs typeface="+mj-cs"/>
                        </a:rPr>
                        <a:t>أن نكون قادة الحرية الفكرية</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EG" sz="1050" b="1" kern="1200" dirty="0">
                          <a:solidFill>
                            <a:schemeClr val="tx1"/>
                          </a:solidFill>
                          <a:effectLst/>
                          <a:latin typeface="+mn-lt"/>
                          <a:ea typeface="+mn-ea"/>
                          <a:cs typeface="+mn-cs"/>
                        </a:rPr>
                        <a:t>تقوم المساواة بين الجميع في الوصول إلى </a:t>
                      </a:r>
                      <a:r>
                        <a:rPr lang="ar-EG" sz="1050" dirty="0">
                          <a:solidFill>
                            <a:schemeClr val="tx1"/>
                          </a:solidFill>
                          <a:effectLst/>
                        </a:rPr>
                        <a:t>المعلومات والمعرفة  مجانًا على حرية التعبير، فهناك حاجة لفهم دور المكتبات في هذا الشأن فهمًا </a:t>
                      </a:r>
                      <a:r>
                        <a:rPr lang="ar-EG" sz="1100" dirty="0">
                          <a:solidFill>
                            <a:schemeClr val="tx1"/>
                          </a:solidFill>
                          <a:effectLst/>
                        </a:rPr>
                        <a:t>أفضل</a:t>
                      </a:r>
                      <a:r>
                        <a:rPr lang="ar-EG" sz="1050" dirty="0">
                          <a:solidFill>
                            <a:schemeClr val="tx1"/>
                          </a:solidFill>
                          <a:effectLst/>
                        </a:rPr>
                        <a:t>.</a:t>
                      </a:r>
                      <a:endParaRPr lang="en-US" sz="1100" dirty="0">
                        <a:solidFill>
                          <a:schemeClr val="tx1"/>
                        </a:solidFill>
                        <a:effectLst/>
                        <a:latin typeface="Franklin Gothic Book" panose="020B05030201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1" eaLnBrk="0" fontAlgn="base" latinLnBrk="0" hangingPunct="0">
                        <a:lnSpc>
                          <a:spcPct val="107000"/>
                        </a:lnSpc>
                        <a:spcBef>
                          <a:spcPct val="0"/>
                        </a:spcBef>
                        <a:spcAft>
                          <a:spcPct val="0"/>
                        </a:spcAft>
                        <a:buFont typeface="+mj-lt"/>
                        <a:buNone/>
                      </a:pPr>
                      <a:r>
                        <a:rPr lang="ar-EG" sz="1100" b="1" kern="1200" dirty="0" smtClean="0">
                          <a:solidFill>
                            <a:srgbClr val="00A3B1"/>
                          </a:solidFill>
                          <a:latin typeface="Century Gothic" panose="020B0502020202020204" pitchFamily="34" charset="0"/>
                          <a:ea typeface="+mj-ea"/>
                          <a:cs typeface="+mj-cs"/>
                        </a:rPr>
                        <a:t>1. الالتزام </a:t>
                      </a:r>
                      <a:r>
                        <a:rPr lang="ar-EG" sz="1100" b="1" kern="1200" dirty="0">
                          <a:solidFill>
                            <a:srgbClr val="00A3B1"/>
                          </a:solidFill>
                          <a:latin typeface="Century Gothic" panose="020B0502020202020204" pitchFamily="34" charset="0"/>
                          <a:ea typeface="+mj-ea"/>
                          <a:cs typeface="+mj-cs"/>
                        </a:rPr>
                        <a:t>بالمساواة بين الجميع في الوصول إلى المعلومات والمعرفة مجانًا</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EG" sz="1050" b="1" kern="1200" dirty="0">
                          <a:solidFill>
                            <a:schemeClr val="tx1"/>
                          </a:solidFill>
                          <a:effectLst/>
                          <a:latin typeface="+mn-lt"/>
                          <a:ea typeface="+mn-ea"/>
                          <a:cs typeface="+mn-cs"/>
                        </a:rPr>
                        <a:t>لم يكن هناك نقطة أعلى تقييمًا في مجال المكتبات من الالتزام بالمساواة بين الجميع في الوصول إلى المعلومات والمعرفة مجانًا.</a:t>
                      </a:r>
                      <a:endParaRPr lang="en-US" sz="1050" b="1" kern="1200" dirty="0">
                        <a:solidFill>
                          <a:schemeClr val="tx1"/>
                        </a:solidFill>
                        <a:effectLst/>
                        <a:latin typeface="+mn-lt"/>
                        <a:ea typeface="+mn-ea"/>
                        <a:cs typeface="+mn-cs"/>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11884757"/>
                  </a:ext>
                </a:extLst>
              </a:tr>
              <a:tr h="0">
                <a:tc>
                  <a:txBody>
                    <a:bodyPr/>
                    <a:lstStyle/>
                    <a:p>
                      <a:pPr marL="0" marR="0" lvl="0" indent="0" algn="r" defTabSz="914400" rtl="1" eaLnBrk="0" fontAlgn="base" latinLnBrk="0" hangingPunct="0">
                        <a:lnSpc>
                          <a:spcPct val="107000"/>
                        </a:lnSpc>
                        <a:spcBef>
                          <a:spcPct val="0"/>
                        </a:spcBef>
                        <a:spcAft>
                          <a:spcPct val="0"/>
                        </a:spcAft>
                        <a:buFont typeface="+mj-lt"/>
                        <a:buNone/>
                      </a:pPr>
                      <a:r>
                        <a:rPr lang="ar-EG" sz="1100" b="1" kern="1200" dirty="0" smtClean="0">
                          <a:solidFill>
                            <a:srgbClr val="00A3B1"/>
                          </a:solidFill>
                          <a:latin typeface="Century Gothic" panose="020B0502020202020204" pitchFamily="34" charset="0"/>
                          <a:ea typeface="+mj-ea"/>
                          <a:cs typeface="+mj-cs"/>
                        </a:rPr>
                        <a:t>2.</a:t>
                      </a:r>
                      <a:r>
                        <a:rPr lang="ar-EG" sz="1100" b="1" kern="1200" baseline="0" dirty="0" smtClean="0">
                          <a:solidFill>
                            <a:srgbClr val="00A3B1"/>
                          </a:solidFill>
                          <a:latin typeface="Century Gothic" panose="020B0502020202020204" pitchFamily="34" charset="0"/>
                          <a:ea typeface="+mj-ea"/>
                          <a:cs typeface="+mj-cs"/>
                        </a:rPr>
                        <a:t> </a:t>
                      </a:r>
                      <a:r>
                        <a:rPr lang="ar-SA" sz="1100" b="1" kern="1200" dirty="0" smtClean="0">
                          <a:solidFill>
                            <a:srgbClr val="00A3B1"/>
                          </a:solidFill>
                          <a:latin typeface="Century Gothic" panose="020B0502020202020204" pitchFamily="34" charset="0"/>
                          <a:ea typeface="+mj-ea"/>
                          <a:cs typeface="+mj-cs"/>
                        </a:rPr>
                        <a:t>تطوير أدو</a:t>
                      </a:r>
                      <a:r>
                        <a:rPr lang="ar-EG" sz="1100" b="1" kern="1200" dirty="0" smtClean="0">
                          <a:solidFill>
                            <a:srgbClr val="00A3B1"/>
                          </a:solidFill>
                          <a:latin typeface="Century Gothic" panose="020B0502020202020204" pitchFamily="34" charset="0"/>
                          <a:ea typeface="+mj-ea"/>
                          <a:cs typeface="+mj-cs"/>
                        </a:rPr>
                        <a:t>ا</a:t>
                      </a:r>
                      <a:r>
                        <a:rPr lang="ar-SA" sz="1100" b="1" kern="1200" dirty="0" smtClean="0">
                          <a:solidFill>
                            <a:srgbClr val="00A3B1"/>
                          </a:solidFill>
                          <a:latin typeface="Century Gothic" panose="020B0502020202020204" pitchFamily="34" charset="0"/>
                          <a:ea typeface="+mj-ea"/>
                          <a:cs typeface="+mj-cs"/>
                        </a:rPr>
                        <a:t>رنا </a:t>
                      </a:r>
                      <a:r>
                        <a:rPr lang="ar-SA" sz="1100" b="1" kern="1200" dirty="0">
                          <a:solidFill>
                            <a:srgbClr val="00A3B1"/>
                          </a:solidFill>
                          <a:latin typeface="Century Gothic" panose="020B0502020202020204" pitchFamily="34" charset="0"/>
                          <a:ea typeface="+mj-ea"/>
                          <a:cs typeface="+mj-cs"/>
                        </a:rPr>
                        <a:t>التقليدية لمواكبة العصر الرقمي</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dirty="0">
                          <a:solidFill>
                            <a:schemeClr val="tx1"/>
                          </a:solidFill>
                          <a:effectLst/>
                        </a:rPr>
                        <a:t>يجب أن تواكب المكتبات البيئة المُحيطة بها باستمرار حتى تتمكن من دعم التعلُّم، ومحو الأمية، والقراءة، كما يجب تطوير خدماتها ومجموعاتها وممارساتها لتلبية توقعات المستخدم المتغيرة.</a:t>
                      </a:r>
                      <a:endParaRPr lang="en-US" sz="1100" dirty="0">
                        <a:solidFill>
                          <a:schemeClr val="tx1"/>
                        </a:solidFill>
                        <a:effectLst/>
                        <a:latin typeface="Franklin Gothic Book" panose="020B05030201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1" eaLnBrk="0" fontAlgn="base" latinLnBrk="0" hangingPunct="0">
                        <a:lnSpc>
                          <a:spcPct val="107000"/>
                        </a:lnSpc>
                        <a:spcBef>
                          <a:spcPct val="0"/>
                        </a:spcBef>
                        <a:spcAft>
                          <a:spcPct val="0"/>
                        </a:spcAft>
                        <a:buFont typeface="+mj-lt"/>
                        <a:buNone/>
                      </a:pPr>
                      <a:r>
                        <a:rPr lang="ar-EG" sz="1100" b="1" kern="1200" dirty="0" smtClean="0">
                          <a:solidFill>
                            <a:srgbClr val="00A3B1"/>
                          </a:solidFill>
                          <a:latin typeface="Century Gothic" panose="020B0502020202020204" pitchFamily="34" charset="0"/>
                          <a:ea typeface="+mj-ea"/>
                          <a:cs typeface="+mj-cs"/>
                        </a:rPr>
                        <a:t>2. الالتزام </a:t>
                      </a:r>
                      <a:r>
                        <a:rPr lang="ar-SA" sz="1100" b="1" kern="1200" dirty="0">
                          <a:solidFill>
                            <a:srgbClr val="00A3B1"/>
                          </a:solidFill>
                          <a:latin typeface="Century Gothic" panose="020B0502020202020204" pitchFamily="34" charset="0"/>
                          <a:ea typeface="+mj-ea"/>
                          <a:cs typeface="+mj-cs"/>
                        </a:rPr>
                        <a:t>بشدة بدعم محو الأمية، والتعلُّم، والقراءة</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تُعد مجالات قوتنا التقليدية المتمثلة في دعم التعلُّم، ومحو الأمية، والقراءة من المجالات الأساسية على مستوى العالم في تحقيق  مهمة المكتبات.</a:t>
                      </a:r>
                      <a:endParaRPr lang="en-US" sz="1050" b="1" kern="1200" dirty="0">
                        <a:solidFill>
                          <a:schemeClr val="tx1"/>
                        </a:solidFill>
                        <a:effectLst/>
                        <a:latin typeface="+mn-lt"/>
                        <a:ea typeface="+mn-ea"/>
                        <a:cs typeface="+mn-cs"/>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8744838"/>
                  </a:ext>
                </a:extLst>
              </a:tr>
              <a:tr h="0">
                <a:tc>
                  <a:txBody>
                    <a:bodyPr/>
                    <a:lstStyle/>
                    <a:p>
                      <a:pPr marL="0" marR="0" lvl="0" indent="0" algn="r" defTabSz="914400" rtl="1" eaLnBrk="0" fontAlgn="base" latinLnBrk="0" hangingPunct="0">
                        <a:lnSpc>
                          <a:spcPct val="107000"/>
                        </a:lnSpc>
                        <a:spcBef>
                          <a:spcPct val="0"/>
                        </a:spcBef>
                        <a:spcAft>
                          <a:spcPct val="0"/>
                        </a:spcAft>
                        <a:buFont typeface="+mj-lt"/>
                        <a:buNone/>
                      </a:pPr>
                      <a:r>
                        <a:rPr lang="ar-EG" sz="1100" b="1" kern="1200" dirty="0" smtClean="0">
                          <a:solidFill>
                            <a:srgbClr val="00A3B1"/>
                          </a:solidFill>
                          <a:latin typeface="Century Gothic" panose="020B0502020202020204" pitchFamily="34" charset="0"/>
                          <a:ea typeface="+mj-ea"/>
                          <a:cs typeface="+mj-cs"/>
                        </a:rPr>
                        <a:t>3.</a:t>
                      </a:r>
                      <a:r>
                        <a:rPr lang="ar-EG" sz="1050" b="1" kern="1200" baseline="0" dirty="0" smtClean="0">
                          <a:solidFill>
                            <a:schemeClr val="tx1"/>
                          </a:solidFill>
                          <a:effectLst/>
                          <a:latin typeface="+mn-lt"/>
                          <a:ea typeface="+mn-ea"/>
                          <a:cs typeface="+mn-cs"/>
                        </a:rPr>
                        <a:t> </a:t>
                      </a:r>
                      <a:r>
                        <a:rPr lang="ar-SA" sz="1100" b="1" kern="1200" dirty="0" smtClean="0">
                          <a:solidFill>
                            <a:srgbClr val="00A3B1"/>
                          </a:solidFill>
                          <a:latin typeface="Century Gothic" panose="020B0502020202020204" pitchFamily="34" charset="0"/>
                          <a:ea typeface="+mj-ea"/>
                          <a:cs typeface="+mj-cs"/>
                        </a:rPr>
                        <a:t>فهم </a:t>
                      </a:r>
                      <a:r>
                        <a:rPr lang="ar-SA" sz="1100" b="1" kern="1200" dirty="0">
                          <a:solidFill>
                            <a:srgbClr val="00A3B1"/>
                          </a:solidFill>
                          <a:latin typeface="Century Gothic" panose="020B0502020202020204" pitchFamily="34" charset="0"/>
                          <a:ea typeface="+mj-ea"/>
                          <a:cs typeface="+mj-cs"/>
                        </a:rPr>
                        <a:t>احتياجات المُجتمع فهمًا أفضل وتصميم خدمات تُحدث أثرًا في هذا المُجتمع</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dirty="0">
                          <a:solidFill>
                            <a:schemeClr val="tx1"/>
                          </a:solidFill>
                          <a:effectLst/>
                        </a:rPr>
                        <a:t>سيساعد التوسع في حملات التوعية التي تنظمها المكتبات على التواصل مع الشركاء المحليين وتشجيع القطاعات الجديدة من المجتمع والقطاعات التي لا تحظى بالخدمات الكافية على المشاركة، كما سيساعد أيضًا في وجود تأثير واضح للمكتبات على حياة الناس يمكن قياسه. </a:t>
                      </a:r>
                      <a:endParaRPr lang="en-US" sz="1100" dirty="0">
                        <a:solidFill>
                          <a:schemeClr val="tx1"/>
                        </a:solidFill>
                        <a:effectLst/>
                        <a:latin typeface="Franklin Gothic Book" panose="020B05030201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1" eaLnBrk="0" fontAlgn="base" latinLnBrk="0" hangingPunct="0">
                        <a:lnSpc>
                          <a:spcPct val="107000"/>
                        </a:lnSpc>
                        <a:spcBef>
                          <a:spcPct val="0"/>
                        </a:spcBef>
                        <a:spcAft>
                          <a:spcPct val="0"/>
                        </a:spcAft>
                        <a:buFont typeface="+mj-lt"/>
                        <a:buNone/>
                      </a:pPr>
                      <a:r>
                        <a:rPr lang="ar-EG" sz="1100" b="1" kern="1200" dirty="0" smtClean="0">
                          <a:solidFill>
                            <a:srgbClr val="00A3B1"/>
                          </a:solidFill>
                          <a:latin typeface="Century Gothic" panose="020B0502020202020204" pitchFamily="34" charset="0"/>
                          <a:ea typeface="+mj-ea"/>
                          <a:cs typeface="+mj-cs"/>
                        </a:rPr>
                        <a:t>3.</a:t>
                      </a:r>
                      <a:r>
                        <a:rPr lang="ar-EG" sz="1100" b="1" kern="1200" baseline="0" dirty="0" smtClean="0">
                          <a:solidFill>
                            <a:srgbClr val="00A3B1"/>
                          </a:solidFill>
                          <a:latin typeface="Century Gothic" panose="020B0502020202020204" pitchFamily="34" charset="0"/>
                          <a:ea typeface="+mj-ea"/>
                          <a:cs typeface="+mj-cs"/>
                        </a:rPr>
                        <a:t> </a:t>
                      </a:r>
                      <a:r>
                        <a:rPr lang="ar-SA" sz="1100" b="1" kern="1200" dirty="0" smtClean="0">
                          <a:solidFill>
                            <a:srgbClr val="00A3B1"/>
                          </a:solidFill>
                          <a:latin typeface="Century Gothic" panose="020B0502020202020204" pitchFamily="34" charset="0"/>
                          <a:ea typeface="+mj-ea"/>
                          <a:cs typeface="+mj-cs"/>
                        </a:rPr>
                        <a:t>التركيز </a:t>
                      </a:r>
                      <a:r>
                        <a:rPr lang="ar-SA" sz="1100" b="1" kern="1200" dirty="0">
                          <a:solidFill>
                            <a:srgbClr val="00A3B1"/>
                          </a:solidFill>
                          <a:latin typeface="Century Gothic" panose="020B0502020202020204" pitchFamily="34" charset="0"/>
                          <a:ea typeface="+mj-ea"/>
                          <a:cs typeface="+mj-cs"/>
                        </a:rPr>
                        <a:t>على خدمة مُجتمعاتنا </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بغض النظر عن تعريف مفهوم المُجتمع، نحن نتشارك في التزامنا التزامًا عميقًا بتلبية احتياجات المُستخدمين، كما أننا نُقدر التنوع ومبدأ الشمولية وأهمية إتاحة مساحات عامة غير تجارية. </a:t>
                      </a:r>
                      <a:endParaRPr lang="en-US" sz="1050" b="1" kern="1200" dirty="0">
                        <a:solidFill>
                          <a:schemeClr val="tx1"/>
                        </a:solidFill>
                        <a:effectLst/>
                        <a:latin typeface="+mn-lt"/>
                        <a:ea typeface="+mn-ea"/>
                        <a:cs typeface="+mn-cs"/>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20529123"/>
                  </a:ext>
                </a:extLst>
              </a:tr>
            </a:tbl>
          </a:graphicData>
        </a:graphic>
      </p:graphicFrame>
      <p:sp>
        <p:nvSpPr>
          <p:cNvPr id="12" name="Rectangle 11"/>
          <p:cNvSpPr/>
          <p:nvPr/>
        </p:nvSpPr>
        <p:spPr>
          <a:xfrm>
            <a:off x="5906657" y="1143517"/>
            <a:ext cx="6096000" cy="1631216"/>
          </a:xfrm>
          <a:prstGeom prst="rect">
            <a:avLst/>
          </a:prstGeom>
        </p:spPr>
        <p:txBody>
          <a:bodyPr>
            <a:spAutoFit/>
          </a:bodyPr>
          <a:lstStyle/>
          <a:p>
            <a:pPr lvl="0" algn="r" rtl="1" eaLnBrk="0" fontAlgn="base" hangingPunct="0">
              <a:spcBef>
                <a:spcPct val="0"/>
              </a:spcBef>
              <a:spcAft>
                <a:spcPct val="0"/>
              </a:spcAft>
            </a:pPr>
            <a:r>
              <a:rPr lang="ar-SA" altLang="zh-CN" sz="1600" b="1" dirty="0">
                <a:solidFill>
                  <a:srgbClr val="00A3B1"/>
                </a:solidFill>
                <a:latin typeface="Century Gothic" panose="020B0502020202020204" pitchFamily="34" charset="0"/>
                <a:ea typeface="+mj-ea"/>
                <a:cs typeface="+mj-cs"/>
              </a:rPr>
              <a:t>النتائج الرئيسة:</a:t>
            </a:r>
            <a:endParaRPr lang="en-GB" altLang="zh-CN" sz="1600" b="1" dirty="0">
              <a:solidFill>
                <a:srgbClr val="00A3B1"/>
              </a:solidFill>
              <a:latin typeface="Century Gothic" panose="020B0502020202020204" pitchFamily="34" charset="0"/>
              <a:ea typeface="+mj-ea"/>
              <a:cs typeface="+mj-cs"/>
            </a:endParaRPr>
          </a:p>
          <a:p>
            <a:pPr lvl="0" algn="r" rtl="1" eaLnBrk="0" fontAlgn="base" hangingPunct="0">
              <a:spcBef>
                <a:spcPct val="0"/>
              </a:spcBef>
              <a:spcAft>
                <a:spcPct val="0"/>
              </a:spcAft>
            </a:pPr>
            <a:r>
              <a:rPr lang="ar-SA" altLang="zh-CN" sz="1400" b="1" dirty="0">
                <a:latin typeface="Times New Roman" panose="02020603050405020304" pitchFamily="18" charset="0"/>
                <a:ea typeface="Times New Roman" panose="02020603050405020304" pitchFamily="18" charset="0"/>
                <a:cs typeface="Times New Roman" panose="02020603050405020304" pitchFamily="18" charset="0"/>
              </a:rPr>
              <a:t>نحن متحدون عالميًا في أهدافنا وقيمنا </a:t>
            </a:r>
            <a:endParaRPr lang="en-US" altLang="zh-CN" sz="900" dirty="0"/>
          </a:p>
          <a:p>
            <a:pPr lvl="0" algn="r" rtl="1" eaLnBrk="0" fontAlgn="base" hangingPunct="0">
              <a:spcBef>
                <a:spcPct val="0"/>
              </a:spcBef>
              <a:spcAft>
                <a:spcPct val="0"/>
              </a:spcAft>
            </a:pPr>
            <a:r>
              <a:rPr lang="ar-SA" altLang="zh-CN" sz="1200" dirty="0">
                <a:latin typeface="Times New Roman" panose="02020603050405020304" pitchFamily="18" charset="0"/>
                <a:ea typeface="Times New Roman" panose="02020603050405020304" pitchFamily="18" charset="0"/>
                <a:cs typeface="Times New Roman" panose="02020603050405020304" pitchFamily="18" charset="0"/>
              </a:rPr>
              <a:t>تُعد أهم الاستنتاجات التي توصلنا إليها هي </a:t>
            </a:r>
            <a:r>
              <a:rPr lang="ar-EG" altLang="zh-CN" sz="1200" dirty="0">
                <a:latin typeface="Times New Roman" panose="02020603050405020304" pitchFamily="18" charset="0"/>
                <a:ea typeface="Times New Roman" panose="02020603050405020304" pitchFamily="18" charset="0"/>
                <a:cs typeface="Times New Roman" panose="02020603050405020304" pitchFamily="18" charset="0"/>
              </a:rPr>
              <a:t>أننا نتشارك في التزامنا العميق بقيمة المكتبات وبدورها الدائمين وذلك عبر كل الأقاليم والمكتبات وعلى اختلاف سنوات الخبرة في مجال المكتبات. </a:t>
            </a:r>
            <a:endParaRPr lang="en-US" altLang="zh-CN" sz="900" dirty="0"/>
          </a:p>
          <a:p>
            <a:pPr lvl="0" algn="r" rtl="1" eaLnBrk="0" fontAlgn="base" hangingPunct="0">
              <a:spcBef>
                <a:spcPct val="0"/>
              </a:spcBef>
              <a:spcAft>
                <a:spcPct val="0"/>
              </a:spcAft>
            </a:pPr>
            <a:r>
              <a:rPr lang="ar-SA" altLang="zh-CN" sz="1400" b="1" dirty="0">
                <a:latin typeface="Times New Roman" panose="02020603050405020304" pitchFamily="18" charset="0"/>
                <a:ea typeface="Times New Roman" panose="02020603050405020304" pitchFamily="18" charset="0"/>
                <a:cs typeface="Times New Roman" panose="02020603050405020304" pitchFamily="18" charset="0"/>
              </a:rPr>
              <a:t>علينا أن نجمع بفاعلية بين الجهود المبذولة على المستويين المحلي والدولي</a:t>
            </a:r>
            <a:endParaRPr lang="en-US" altLang="zh-CN" sz="900" dirty="0"/>
          </a:p>
          <a:p>
            <a:pPr lvl="0" algn="r" rtl="1" eaLnBrk="0" fontAlgn="base" hangingPunct="0">
              <a:spcBef>
                <a:spcPct val="0"/>
              </a:spcBef>
              <a:spcAft>
                <a:spcPct val="0"/>
              </a:spcAft>
            </a:pPr>
            <a:r>
              <a:rPr lang="ar-EG" altLang="zh-CN" sz="1200" dirty="0">
                <a:latin typeface="Times New Roman" panose="02020603050405020304" pitchFamily="18" charset="0"/>
                <a:ea typeface="Times New Roman" panose="02020603050405020304" pitchFamily="18" charset="0"/>
                <a:cs typeface="Times New Roman" panose="02020603050405020304" pitchFamily="18" charset="0"/>
              </a:rPr>
              <a:t>إدراك خصائص كل إقليم واحتياجاته من العوامل الضرورية في إطار جهودنا المستقبلية التي تهدف إلى توحيد مجال المكتبات في مواجهة التحديات المُشتركة</a:t>
            </a:r>
            <a:r>
              <a:rPr lang="ar-EG" altLang="zh-CN" sz="1600" dirty="0">
                <a:latin typeface="Times New Roman" panose="02020603050405020304" pitchFamily="18" charset="0"/>
                <a:ea typeface="Times New Roman" panose="02020603050405020304" pitchFamily="18" charset="0"/>
                <a:cs typeface="Times New Roman" panose="02020603050405020304" pitchFamily="18" charset="0"/>
              </a:rPr>
              <a:t>.</a:t>
            </a:r>
            <a:endParaRPr lang="ar-EG" altLang="zh-CN" sz="2800" dirty="0">
              <a:latin typeface="Arial" panose="020B0604020202020204"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1784813339"/>
              </p:ext>
            </p:extLst>
          </p:nvPr>
        </p:nvGraphicFramePr>
        <p:xfrm>
          <a:off x="170733" y="269389"/>
          <a:ext cx="5638802" cy="6030597"/>
        </p:xfrm>
        <a:graphic>
          <a:graphicData uri="http://schemas.openxmlformats.org/drawingml/2006/table">
            <a:tbl>
              <a:tblPr firstRow="1" firstCol="1" bandRow="1">
                <a:tableStyleId>{5C22544A-7EE6-4342-B048-85BDC9FD1C3A}</a:tableStyleId>
              </a:tblPr>
              <a:tblGrid>
                <a:gridCol w="2819401">
                  <a:extLst>
                    <a:ext uri="{9D8B030D-6E8A-4147-A177-3AD203B41FA5}">
                      <a16:colId xmlns:a16="http://schemas.microsoft.com/office/drawing/2014/main" val="2097499445"/>
                    </a:ext>
                  </a:extLst>
                </a:gridCol>
                <a:gridCol w="2819401">
                  <a:extLst>
                    <a:ext uri="{9D8B030D-6E8A-4147-A177-3AD203B41FA5}">
                      <a16:colId xmlns:a16="http://schemas.microsoft.com/office/drawing/2014/main" val="910936862"/>
                    </a:ext>
                  </a:extLst>
                </a:gridCol>
              </a:tblGrid>
              <a:tr h="757281">
                <a:tc>
                  <a:txBody>
                    <a:bodyPr/>
                    <a:lstStyle/>
                    <a:p>
                      <a:pPr marL="0" marR="0" lvl="0" indent="0" algn="r" defTabSz="914400" rtl="1" eaLnBrk="0" fontAlgn="base" latinLnBrk="0" hangingPunct="0">
                        <a:lnSpc>
                          <a:spcPct val="107000"/>
                        </a:lnSpc>
                        <a:spcBef>
                          <a:spcPct val="0"/>
                        </a:spcBef>
                        <a:spcAft>
                          <a:spcPct val="0"/>
                        </a:spcAft>
                        <a:buFont typeface="+mj-lt"/>
                        <a:buNone/>
                      </a:pPr>
                      <a:r>
                        <a:rPr lang="ar-EG" sz="1100" b="1" kern="1200" dirty="0" smtClean="0">
                          <a:solidFill>
                            <a:srgbClr val="00A3B1"/>
                          </a:solidFill>
                          <a:latin typeface="Century Gothic" panose="020B0502020202020204" pitchFamily="34" charset="0"/>
                          <a:ea typeface="+mj-ea"/>
                          <a:cs typeface="+mj-cs"/>
                        </a:rPr>
                        <a:t>4.</a:t>
                      </a:r>
                      <a:r>
                        <a:rPr lang="ar-EG" sz="1100" b="1" kern="1200" baseline="0" dirty="0" smtClean="0">
                          <a:solidFill>
                            <a:srgbClr val="00A3B1"/>
                          </a:solidFill>
                          <a:latin typeface="Century Gothic" panose="020B0502020202020204" pitchFamily="34" charset="0"/>
                          <a:ea typeface="+mj-ea"/>
                          <a:cs typeface="+mj-cs"/>
                        </a:rPr>
                        <a:t> </a:t>
                      </a:r>
                      <a:r>
                        <a:rPr lang="ar-SA" sz="1100" b="1" kern="1200" dirty="0" smtClean="0">
                          <a:solidFill>
                            <a:srgbClr val="00A3B1"/>
                          </a:solidFill>
                          <a:latin typeface="Century Gothic" panose="020B0502020202020204" pitchFamily="34" charset="0"/>
                          <a:ea typeface="+mj-ea"/>
                          <a:cs typeface="+mj-cs"/>
                        </a:rPr>
                        <a:t>مواكبة </a:t>
                      </a:r>
                      <a:r>
                        <a:rPr lang="ar-SA" sz="1100" b="1" kern="1200" dirty="0">
                          <a:solidFill>
                            <a:srgbClr val="00A3B1"/>
                          </a:solidFill>
                          <a:latin typeface="Century Gothic" panose="020B0502020202020204" pitchFamily="34" charset="0"/>
                          <a:ea typeface="+mj-ea"/>
                          <a:cs typeface="+mj-cs"/>
                        </a:rPr>
                        <a:t>التطورات التكنولوجية</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هناك حاجة مُلحة للتأكد من أن المكتبات مُزودة بالأدوات الصحيحة، والبنية التحتية، والتمويل، والمهارات اللازمة لاقتناص الفرص التي توفرها الابتكارات الرقمية.  </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1" eaLnBrk="0" fontAlgn="base" latinLnBrk="0" hangingPunct="0">
                        <a:lnSpc>
                          <a:spcPct val="107000"/>
                        </a:lnSpc>
                        <a:spcBef>
                          <a:spcPct val="0"/>
                        </a:spcBef>
                        <a:spcAft>
                          <a:spcPct val="0"/>
                        </a:spcAft>
                        <a:buFont typeface="+mj-lt"/>
                        <a:buNone/>
                      </a:pPr>
                      <a:r>
                        <a:rPr lang="ar-EG" sz="1100" b="1" kern="1200" dirty="0" smtClean="0">
                          <a:solidFill>
                            <a:srgbClr val="00A3B1"/>
                          </a:solidFill>
                          <a:latin typeface="Century Gothic" panose="020B0502020202020204" pitchFamily="34" charset="0"/>
                          <a:ea typeface="+mj-ea"/>
                          <a:cs typeface="+mj-cs"/>
                        </a:rPr>
                        <a:t>4.</a:t>
                      </a:r>
                      <a:r>
                        <a:rPr lang="ar-EG" sz="1100" b="1" kern="1200" baseline="0" dirty="0" smtClean="0">
                          <a:solidFill>
                            <a:srgbClr val="00A3B1"/>
                          </a:solidFill>
                          <a:latin typeface="Century Gothic" panose="020B0502020202020204" pitchFamily="34" charset="0"/>
                          <a:ea typeface="+mj-ea"/>
                          <a:cs typeface="+mj-cs"/>
                        </a:rPr>
                        <a:t> </a:t>
                      </a:r>
                      <a:r>
                        <a:rPr lang="ar-SA" sz="1100" b="1" kern="1200" dirty="0" smtClean="0">
                          <a:solidFill>
                            <a:srgbClr val="00A3B1"/>
                          </a:solidFill>
                          <a:latin typeface="Century Gothic" panose="020B0502020202020204" pitchFamily="34" charset="0"/>
                          <a:ea typeface="+mj-ea"/>
                          <a:cs typeface="+mj-cs"/>
                        </a:rPr>
                        <a:t>تبني </a:t>
                      </a:r>
                      <a:r>
                        <a:rPr lang="ar-SA" sz="1100" b="1" kern="1200" dirty="0">
                          <a:solidFill>
                            <a:srgbClr val="00A3B1"/>
                          </a:solidFill>
                          <a:latin typeface="Century Gothic" panose="020B0502020202020204" pitchFamily="34" charset="0"/>
                          <a:ea typeface="+mj-ea"/>
                          <a:cs typeface="+mj-cs"/>
                        </a:rPr>
                        <a:t>الابتكارات الرقمية</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يؤيد قطاع المكتبات بقوة الدور الذي تؤديه الابتكارات الرقمية في تحقيق أهداف المكتبات لإثراء المُجتمع بغض النظر عن مدى تمكنه من استخدام التكنولوجيا أو قدرته على استخدامها. </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73510460"/>
                  </a:ext>
                </a:extLst>
              </a:tr>
              <a:tr h="779144">
                <a:tc>
                  <a:txBody>
                    <a:bodyPr/>
                    <a:lstStyle/>
                    <a:p>
                      <a:pPr marL="0" marR="0" algn="r" rtl="1">
                        <a:lnSpc>
                          <a:spcPct val="107000"/>
                        </a:lnSpc>
                        <a:spcBef>
                          <a:spcPts val="0"/>
                        </a:spcBef>
                        <a:spcAft>
                          <a:spcPts val="0"/>
                        </a:spcAft>
                      </a:pPr>
                      <a:r>
                        <a:rPr lang="ar-SA" sz="1100" b="1" kern="1200" dirty="0">
                          <a:solidFill>
                            <a:srgbClr val="00A3B1"/>
                          </a:solidFill>
                          <a:latin typeface="Century Gothic" panose="020B0502020202020204" pitchFamily="34" charset="0"/>
                          <a:ea typeface="+mj-ea"/>
                          <a:cs typeface="+mj-cs"/>
                        </a:rPr>
                        <a:t>5. الاحتياج إلى مُناصرين أكثر وأفضل على جميع المستويات </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tabLst>
                          <a:tab pos="1820545" algn="l"/>
                        </a:tabLst>
                      </a:pPr>
                      <a:r>
                        <a:rPr lang="ar-SA" sz="1050" b="1" kern="1200" dirty="0">
                          <a:solidFill>
                            <a:schemeClr val="tx1"/>
                          </a:solidFill>
                          <a:effectLst/>
                          <a:latin typeface="+mn-lt"/>
                          <a:ea typeface="+mn-ea"/>
                          <a:cs typeface="+mn-cs"/>
                        </a:rPr>
                        <a:t>يحتاج جميع العاملين في هذا المجال إلى فهم أعمق لأهمية مُناصرة المكتبات وتحسين صورتها وذلك تحقيقًا لأهدافها، فكل أخصائي للمكتبات هو مناصر لحقوقها.</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1" eaLnBrk="0" fontAlgn="base" latinLnBrk="0" hangingPunct="0">
                        <a:lnSpc>
                          <a:spcPct val="107000"/>
                        </a:lnSpc>
                        <a:spcBef>
                          <a:spcPct val="0"/>
                        </a:spcBef>
                        <a:spcAft>
                          <a:spcPct val="0"/>
                        </a:spcAft>
                        <a:buFont typeface="+mj-lt"/>
                        <a:buNone/>
                      </a:pPr>
                      <a:r>
                        <a:rPr lang="ar-SA" sz="1100" b="1" kern="1200" dirty="0">
                          <a:solidFill>
                            <a:srgbClr val="00A3B1"/>
                          </a:solidFill>
                          <a:latin typeface="Century Gothic" panose="020B0502020202020204" pitchFamily="34" charset="0"/>
                          <a:ea typeface="+mj-ea"/>
                          <a:cs typeface="+mj-cs"/>
                        </a:rPr>
                        <a:t>5. هناك قادة يُدركون أهمية مُناصرة المكتبات بقوة</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EG" sz="1050" b="1" kern="1200" dirty="0">
                          <a:solidFill>
                            <a:schemeClr val="tx1"/>
                          </a:solidFill>
                          <a:effectLst/>
                          <a:latin typeface="+mn-lt"/>
                          <a:ea typeface="+mn-ea"/>
                          <a:cs typeface="+mn-cs"/>
                        </a:rPr>
                        <a:t>يعرف من يشغلون المراكز القيادية أهمية مُناصرة المكتبات بالتعاون مع قادة المجتمع وشخصياته المؤثرة وفئاته بشكل عام.</a:t>
                      </a:r>
                      <a:endParaRPr lang="en-US" sz="1050" b="1" kern="1200" dirty="0">
                        <a:solidFill>
                          <a:schemeClr val="tx1"/>
                        </a:solidFill>
                        <a:effectLst/>
                        <a:latin typeface="+mn-lt"/>
                        <a:ea typeface="+mn-ea"/>
                        <a:cs typeface="+mn-cs"/>
                      </a:endParaRPr>
                    </a:p>
                    <a:p>
                      <a:pPr marL="0" marR="0">
                        <a:lnSpc>
                          <a:spcPct val="107000"/>
                        </a:lnSpc>
                        <a:spcBef>
                          <a:spcPts val="0"/>
                        </a:spcBef>
                        <a:spcAft>
                          <a:spcPts val="0"/>
                        </a:spcAft>
                      </a:pPr>
                      <a:r>
                        <a:rPr lang="en-GB" sz="900" dirty="0">
                          <a:solidFill>
                            <a:sysClr val="windowText" lastClr="000000"/>
                          </a:solidFill>
                          <a:effectLst/>
                        </a:rPr>
                        <a:t> </a:t>
                      </a:r>
                      <a:endParaRPr lang="en-US" sz="900" dirty="0">
                        <a:solidFill>
                          <a:sysClr val="windowText" lastClr="000000"/>
                        </a:solidFill>
                        <a:effectLst/>
                        <a:latin typeface="Franklin Gothic Book" panose="020B0503020102020204" pitchFamily="34" charset="0"/>
                        <a:ea typeface="Times New Roman" panose="02020603050405020304" pitchFamily="18" charset="0"/>
                        <a:cs typeface="Arial" panose="020B0604020202020204" pitchFamily="34" charset="0"/>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32836"/>
                  </a:ext>
                </a:extLst>
              </a:tr>
              <a:tr h="757281">
                <a:tc>
                  <a:txBody>
                    <a:bodyPr/>
                    <a:lstStyle/>
                    <a:p>
                      <a:pPr marL="0" marR="0" algn="r" rtl="1">
                        <a:lnSpc>
                          <a:spcPct val="107000"/>
                        </a:lnSpc>
                        <a:spcBef>
                          <a:spcPts val="0"/>
                        </a:spcBef>
                        <a:spcAft>
                          <a:spcPts val="0"/>
                        </a:spcAft>
                      </a:pPr>
                      <a:r>
                        <a:rPr lang="ar-SA" sz="1100" b="1" kern="1200" dirty="0">
                          <a:solidFill>
                            <a:srgbClr val="00A3B1"/>
                          </a:solidFill>
                          <a:latin typeface="Century Gothic" panose="020B0502020202020204" pitchFamily="34" charset="0"/>
                          <a:ea typeface="+mj-ea"/>
                          <a:cs typeface="+mj-cs"/>
                        </a:rPr>
                        <a:t>6. التأكد من أن أصحاب المصلحة يدركون قيمة المكتبات وأثرها على المُجتمع</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سيساهم العرض القوي للمزايا التي توفرها المكتبات في الحصول على تقدير صناع القرار ودعمهم. </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1" eaLnBrk="0" fontAlgn="base" latinLnBrk="0" hangingPunct="0">
                        <a:lnSpc>
                          <a:spcPct val="107000"/>
                        </a:lnSpc>
                        <a:spcBef>
                          <a:spcPct val="0"/>
                        </a:spcBef>
                        <a:spcAft>
                          <a:spcPct val="0"/>
                        </a:spcAft>
                        <a:buFont typeface="+mj-lt"/>
                        <a:buNone/>
                      </a:pPr>
                      <a:r>
                        <a:rPr lang="ar-SA" sz="1100" b="1" kern="1200" dirty="0" smtClean="0">
                          <a:solidFill>
                            <a:srgbClr val="00A3B1"/>
                          </a:solidFill>
                          <a:latin typeface="Century Gothic" panose="020B0502020202020204" pitchFamily="34" charset="0"/>
                          <a:ea typeface="+mj-ea"/>
                          <a:cs typeface="+mj-cs"/>
                        </a:rPr>
                        <a:t>6. </a:t>
                      </a:r>
                      <a:r>
                        <a:rPr lang="ar-SA" sz="1100" b="1" kern="1200" dirty="0">
                          <a:solidFill>
                            <a:srgbClr val="00A3B1"/>
                          </a:solidFill>
                          <a:latin typeface="Century Gothic" panose="020B0502020202020204" pitchFamily="34" charset="0"/>
                          <a:ea typeface="+mj-ea"/>
                          <a:cs typeface="+mj-cs"/>
                        </a:rPr>
                        <a:t>التمويل هو أكبر تحدياتنا</a:t>
                      </a:r>
                      <a:endParaRPr lang="en-US" sz="1100" b="1" kern="1200" dirty="0">
                        <a:solidFill>
                          <a:srgbClr val="00A3B1"/>
                        </a:solidFill>
                        <a:latin typeface="Century Gothic" panose="020B0502020202020204" pitchFamily="34" charset="0"/>
                        <a:ea typeface="+mj-ea"/>
                        <a:cs typeface="+mj-cs"/>
                      </a:endParaRPr>
                    </a:p>
                    <a:p>
                      <a:pPr marL="0" marR="0" lvl="0" indent="0" algn="r" defTabSz="914400" rtl="1" eaLnBrk="0" fontAlgn="base" latinLnBrk="0" hangingPunct="0">
                        <a:lnSpc>
                          <a:spcPct val="107000"/>
                        </a:lnSpc>
                        <a:spcBef>
                          <a:spcPct val="0"/>
                        </a:spcBef>
                        <a:spcAft>
                          <a:spcPct val="0"/>
                        </a:spcAft>
                        <a:buFont typeface="+mj-lt"/>
                        <a:buNone/>
                      </a:pPr>
                      <a:r>
                        <a:rPr lang="ar-SA" sz="1050" b="1" kern="1200" dirty="0">
                          <a:solidFill>
                            <a:schemeClr val="tx1"/>
                          </a:solidFill>
                          <a:effectLst/>
                          <a:latin typeface="+mn-lt"/>
                          <a:ea typeface="+mn-ea"/>
                          <a:cs typeface="+mn-cs"/>
                        </a:rPr>
                        <a:t>من أهم العوامل المؤثرة في توفير الخدمات هو تأمين المصادر اللازمة وتخصيصها بفاعلية بما يتجاوب مع احتياجات المُجتمع.</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09490547"/>
                  </a:ext>
                </a:extLst>
              </a:tr>
              <a:tr h="757281">
                <a:tc>
                  <a:txBody>
                    <a:bodyPr/>
                    <a:lstStyle/>
                    <a:p>
                      <a:pPr marL="0" marR="0" algn="r" rtl="1">
                        <a:lnSpc>
                          <a:spcPct val="107000"/>
                        </a:lnSpc>
                        <a:spcBef>
                          <a:spcPts val="0"/>
                        </a:spcBef>
                        <a:spcAft>
                          <a:spcPts val="0"/>
                        </a:spcAft>
                      </a:pPr>
                      <a:r>
                        <a:rPr lang="ar-SA" sz="1100" b="1" kern="1200" dirty="0">
                          <a:solidFill>
                            <a:srgbClr val="00A3B1"/>
                          </a:solidFill>
                          <a:latin typeface="Century Gothic" panose="020B0502020202020204" pitchFamily="34" charset="0"/>
                          <a:ea typeface="+mj-ea"/>
                          <a:cs typeface="+mj-cs"/>
                        </a:rPr>
                        <a:t>7. الاحتياج إلى زيادة روح التعاون</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فهم الحواجز الحالية والمستقبلية التي تحول دون التعاون ومعالجتها سيُساعد على إنهاء الاتجاه إلى العمل المُنفرد وبالتالي تحقيق الرؤية الخاصة بقطاع مكتبات موحد.</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r" rtl="1">
                        <a:lnSpc>
                          <a:spcPct val="107000"/>
                        </a:lnSpc>
                        <a:spcBef>
                          <a:spcPts val="0"/>
                        </a:spcBef>
                        <a:spcAft>
                          <a:spcPts val="0"/>
                        </a:spcAft>
                      </a:pPr>
                      <a:r>
                        <a:rPr lang="ar-SA" sz="1100" b="1" kern="1200" dirty="0">
                          <a:solidFill>
                            <a:srgbClr val="00A3B1"/>
                          </a:solidFill>
                          <a:latin typeface="Century Gothic" panose="020B0502020202020204" pitchFamily="34" charset="0"/>
                          <a:ea typeface="+mj-ea"/>
                          <a:cs typeface="+mj-cs"/>
                        </a:rPr>
                        <a:t>7.</a:t>
                      </a:r>
                      <a:r>
                        <a:rPr lang="ar-SA" sz="800" spc="-25" dirty="0">
                          <a:solidFill>
                            <a:sysClr val="windowText" lastClr="000000"/>
                          </a:solidFill>
                          <a:effectLst/>
                        </a:rPr>
                        <a:t> </a:t>
                      </a:r>
                      <a:r>
                        <a:rPr lang="ar-SA" sz="1100" b="1" kern="1200" dirty="0">
                          <a:solidFill>
                            <a:srgbClr val="00A3B1"/>
                          </a:solidFill>
                          <a:latin typeface="Century Gothic" panose="020B0502020202020204" pitchFamily="34" charset="0"/>
                          <a:ea typeface="+mj-ea"/>
                          <a:cs typeface="+mj-cs"/>
                        </a:rPr>
                        <a:t>إدراك الحاجة إلى التعاون وبناء الشراكات</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نُدرك أهمية التعاون الداخلي وبناء الشراكات الخارجية من أجل بناء قطاع مكتبات قوي ومُتحد.</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52418639"/>
                  </a:ext>
                </a:extLst>
              </a:tr>
              <a:tr h="757281">
                <a:tc>
                  <a:txBody>
                    <a:bodyPr/>
                    <a:lstStyle/>
                    <a:p>
                      <a:pPr marL="0" marR="0" algn="r" rtl="1">
                        <a:lnSpc>
                          <a:spcPct val="107000"/>
                        </a:lnSpc>
                        <a:spcBef>
                          <a:spcPts val="0"/>
                        </a:spcBef>
                        <a:spcAft>
                          <a:spcPts val="0"/>
                        </a:spcAft>
                      </a:pPr>
                      <a:r>
                        <a:rPr lang="ar-SA" sz="1100" b="1" kern="1200" dirty="0">
                          <a:solidFill>
                            <a:srgbClr val="00A3B1"/>
                          </a:solidFill>
                          <a:latin typeface="Century Gothic" panose="020B0502020202020204" pitchFamily="34" charset="0"/>
                          <a:ea typeface="+mj-ea"/>
                          <a:cs typeface="+mj-cs"/>
                        </a:rPr>
                        <a:t>8. الاحتياج إلى تحدي الأفكار والسلوكيات الحالية </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سيساعد التغلب على التفكير السلبي، والإيمان بالابتكار والتغيير في التغلب على التحديات التي تواجه مجال المكتبات.</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r" rtl="1">
                        <a:lnSpc>
                          <a:spcPct val="107000"/>
                        </a:lnSpc>
                        <a:spcBef>
                          <a:spcPts val="0"/>
                        </a:spcBef>
                        <a:spcAft>
                          <a:spcPts val="0"/>
                        </a:spcAft>
                      </a:pPr>
                      <a:r>
                        <a:rPr lang="ar-EG" sz="1100" b="1" kern="1200" dirty="0">
                          <a:solidFill>
                            <a:srgbClr val="00A3B1"/>
                          </a:solidFill>
                          <a:latin typeface="Century Gothic" panose="020B0502020202020204" pitchFamily="34" charset="0"/>
                          <a:ea typeface="+mj-ea"/>
                          <a:cs typeface="+mj-cs"/>
                        </a:rPr>
                        <a:t>8. الاحتياج إلى أن نكون أقل بيروقراطية وأكثر مرونة وتقبلاً للتغيير </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EG" sz="1050" b="1" kern="1200" dirty="0">
                          <a:solidFill>
                            <a:schemeClr val="tx1"/>
                          </a:solidFill>
                          <a:effectLst/>
                          <a:latin typeface="+mn-lt"/>
                          <a:ea typeface="+mn-ea"/>
                          <a:cs typeface="+mn-cs"/>
                        </a:rPr>
                        <a:t>يتسم هذا المجال برغبته في اتباع نهجًا أكثر نشاطًا، وانفتاحًا للابتكار، وقابليةً للتخلي عن المُمارسات البالية والمُقيدة.</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03473797"/>
                  </a:ext>
                </a:extLst>
              </a:tr>
              <a:tr h="1139119">
                <a:tc>
                  <a:txBody>
                    <a:bodyPr/>
                    <a:lstStyle/>
                    <a:p>
                      <a:pPr marL="0" marR="0" algn="r" rtl="1">
                        <a:lnSpc>
                          <a:spcPct val="107000"/>
                        </a:lnSpc>
                        <a:spcBef>
                          <a:spcPts val="0"/>
                        </a:spcBef>
                        <a:spcAft>
                          <a:spcPts val="0"/>
                        </a:spcAft>
                      </a:pPr>
                      <a:r>
                        <a:rPr lang="ar-SA" sz="1100" b="1" kern="1200" dirty="0">
                          <a:solidFill>
                            <a:srgbClr val="00A3B1"/>
                          </a:solidFill>
                          <a:latin typeface="Century Gothic" panose="020B0502020202020204" pitchFamily="34" charset="0"/>
                          <a:ea typeface="+mj-ea"/>
                          <a:cs typeface="+mj-cs"/>
                        </a:rPr>
                        <a:t>9. الاحتياج إلى توسيع نطاق الوصول إلى التراث الوثائقي العالمي</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بوصفنا مجال ذو رؤية موحدة، يجب علينا أن نستخدم مُمارسات وأدوات مُبتكرة، وأن نتبادل الخبرات والمصادر، وأن نحاول إيجاد حلولاً للتحديات القانونية والتمويلية التي تواجهنا حتى نتمكن من إتاحة الوصول إلى الأعمال التي نضطلع بحمايتها.</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r" rtl="1">
                        <a:lnSpc>
                          <a:spcPct val="107000"/>
                        </a:lnSpc>
                        <a:spcBef>
                          <a:spcPts val="0"/>
                        </a:spcBef>
                        <a:spcAft>
                          <a:spcPts val="0"/>
                        </a:spcAft>
                      </a:pPr>
                      <a:r>
                        <a:rPr lang="ar-SA" sz="1100" b="1" kern="1200" dirty="0">
                          <a:solidFill>
                            <a:srgbClr val="00A3B1"/>
                          </a:solidFill>
                          <a:latin typeface="Century Gothic" panose="020B0502020202020204" pitchFamily="34" charset="0"/>
                          <a:ea typeface="+mj-ea"/>
                          <a:cs typeface="+mj-cs"/>
                        </a:rPr>
                        <a:t>9. نحن مسئولون عن الحفاظ على ذاكرة العالم</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المكتبات هي المستودعات الأساسية للتراث الوثائقي العالمي بما في ذلك أفكاره وابتكاراته، فنحن نتميز بالحفاظ على المعرفة وتنظيمها للأجيال القادمة.</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87502058"/>
                  </a:ext>
                </a:extLst>
              </a:tr>
              <a:tr h="946994">
                <a:tc>
                  <a:txBody>
                    <a:bodyPr/>
                    <a:lstStyle/>
                    <a:p>
                      <a:pPr marL="0" marR="0" algn="r" rtl="1">
                        <a:lnSpc>
                          <a:spcPct val="107000"/>
                        </a:lnSpc>
                        <a:spcBef>
                          <a:spcPts val="0"/>
                        </a:spcBef>
                        <a:spcAft>
                          <a:spcPts val="0"/>
                        </a:spcAft>
                      </a:pPr>
                      <a:r>
                        <a:rPr lang="ar-SA" sz="1100" b="1" kern="1200" dirty="0">
                          <a:solidFill>
                            <a:srgbClr val="00A3B1"/>
                          </a:solidFill>
                          <a:latin typeface="Century Gothic" panose="020B0502020202020204" pitchFamily="34" charset="0"/>
                          <a:ea typeface="+mj-ea"/>
                          <a:cs typeface="+mj-cs"/>
                        </a:rPr>
                        <a:t>10. إتاحة فرص حقيقية للشباب المتخصص للتعلُّم والتطور والقيادة </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يجب أن تتواكب قدرة قطاع المكتبات على تنمية الشباب المتخصص في مجال المكتبات والربط بينهم مع احتياجاتهم المتغيرة وأن تسمح لهم أن يصبحوا قادة المستقبل. </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r" rtl="1">
                        <a:lnSpc>
                          <a:spcPct val="107000"/>
                        </a:lnSpc>
                        <a:spcBef>
                          <a:spcPts val="0"/>
                        </a:spcBef>
                        <a:spcAft>
                          <a:spcPts val="0"/>
                        </a:spcAft>
                      </a:pPr>
                      <a:r>
                        <a:rPr lang="ar-SA" sz="1100" b="1" kern="1200" dirty="0">
                          <a:solidFill>
                            <a:srgbClr val="00A3B1"/>
                          </a:solidFill>
                          <a:latin typeface="Century Gothic" panose="020B0502020202020204" pitchFamily="34" charset="0"/>
                          <a:ea typeface="+mj-ea"/>
                          <a:cs typeface="+mj-cs"/>
                        </a:rPr>
                        <a:t>10. </a:t>
                      </a:r>
                      <a:r>
                        <a:rPr lang="ar-EG" sz="1100" b="1" kern="1200" dirty="0">
                          <a:solidFill>
                            <a:srgbClr val="00A3B1"/>
                          </a:solidFill>
                          <a:latin typeface="Century Gothic" panose="020B0502020202020204" pitchFamily="34" charset="0"/>
                          <a:ea typeface="+mj-ea"/>
                          <a:cs typeface="+mj-cs"/>
                        </a:rPr>
                        <a:t>التزام </a:t>
                      </a:r>
                      <a:r>
                        <a:rPr lang="ar-SA" sz="1100" b="1" kern="1200" dirty="0">
                          <a:solidFill>
                            <a:srgbClr val="00A3B1"/>
                          </a:solidFill>
                          <a:latin typeface="Century Gothic" panose="020B0502020202020204" pitchFamily="34" charset="0"/>
                          <a:ea typeface="+mj-ea"/>
                          <a:cs typeface="+mj-cs"/>
                        </a:rPr>
                        <a:t>الشباب المتخصص في مجال المكتبات التزامًا تامًا بالرؤية العالمية ورغبته في القيادة</a:t>
                      </a:r>
                      <a:endParaRPr lang="en-US" sz="1100" b="1" kern="1200" dirty="0">
                        <a:solidFill>
                          <a:srgbClr val="00A3B1"/>
                        </a:solidFill>
                        <a:latin typeface="Century Gothic" panose="020B0502020202020204" pitchFamily="34" charset="0"/>
                        <a:ea typeface="+mj-ea"/>
                        <a:cs typeface="+mj-cs"/>
                      </a:endParaRPr>
                    </a:p>
                    <a:p>
                      <a:pPr marL="0" marR="0" algn="r" rtl="1">
                        <a:lnSpc>
                          <a:spcPct val="107000"/>
                        </a:lnSpc>
                        <a:spcBef>
                          <a:spcPts val="0"/>
                        </a:spcBef>
                        <a:spcAft>
                          <a:spcPts val="0"/>
                        </a:spcAft>
                      </a:pPr>
                      <a:r>
                        <a:rPr lang="ar-SA" sz="1050" b="1" kern="1200" dirty="0">
                          <a:solidFill>
                            <a:schemeClr val="tx1"/>
                          </a:solidFill>
                          <a:effectLst/>
                          <a:latin typeface="+mn-lt"/>
                          <a:ea typeface="+mn-ea"/>
                          <a:cs typeface="+mn-cs"/>
                        </a:rPr>
                        <a:t>يدل مُعدل المشاركة المرتفع للمُتخصصين الجُدد في مجال المكتبات في هذه العملية على رغبتهم في المشاركة في تشكيل مكتبات المستقبل.</a:t>
                      </a:r>
                      <a:endParaRPr lang="en-US" sz="1050" b="1" kern="1200" dirty="0">
                        <a:solidFill>
                          <a:schemeClr val="tx1"/>
                        </a:solidFill>
                        <a:effectLst/>
                        <a:latin typeface="+mn-lt"/>
                        <a:ea typeface="+mn-ea"/>
                        <a:cs typeface="+mn-cs"/>
                      </a:endParaRPr>
                    </a:p>
                  </a:txBody>
                  <a:tcPr marL="55283" marR="55283"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85256425"/>
                  </a:ext>
                </a:extLst>
              </a:tr>
            </a:tbl>
          </a:graphicData>
        </a:graphic>
      </p:graphicFrame>
    </p:spTree>
    <p:extLst>
      <p:ext uri="{BB962C8B-B14F-4D97-AF65-F5344CB8AC3E}">
        <p14:creationId xmlns:p14="http://schemas.microsoft.com/office/powerpoint/2010/main" val="3536234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7354-B545-455D-9386-0B1E16BC7CFA}"/>
              </a:ext>
            </a:extLst>
          </p:cNvPr>
          <p:cNvSpPr>
            <a:spLocks noGrp="1"/>
          </p:cNvSpPr>
          <p:nvPr>
            <p:ph type="title"/>
          </p:nvPr>
        </p:nvSpPr>
        <p:spPr>
          <a:xfrm>
            <a:off x="586409" y="0"/>
            <a:ext cx="10515600" cy="2130858"/>
          </a:xfrm>
        </p:spPr>
        <p:txBody>
          <a:bodyPr>
            <a:normAutofit/>
          </a:bodyPr>
          <a:lstStyle/>
          <a:p>
            <a:pPr algn="r" rtl="1"/>
            <a:r>
              <a:rPr lang="ar-EG" b="1" dirty="0" smtClean="0">
                <a:solidFill>
                  <a:srgbClr val="00A3B1"/>
                </a:solidFill>
                <a:latin typeface="Century Gothic" panose="020B0502020202020204" pitchFamily="34" charset="0"/>
              </a:rPr>
              <a:t>تقسيم </a:t>
            </a:r>
            <a:r>
              <a:rPr lang="ar-EG" b="1" dirty="0" smtClean="0">
                <a:solidFill>
                  <a:srgbClr val="00A3B1"/>
                </a:solidFill>
                <a:latin typeface="Century Gothic" panose="020B0502020202020204" pitchFamily="34" charset="0"/>
              </a:rPr>
              <a:t>مجموعات عمل</a:t>
            </a:r>
            <a:endParaRPr lang="en-GB" b="1" dirty="0">
              <a:solidFill>
                <a:srgbClr val="00A3B1"/>
              </a:solidFill>
              <a:latin typeface="Century Gothic" panose="020B0502020202020204" pitchFamily="34" charset="0"/>
            </a:endParaRPr>
          </a:p>
        </p:txBody>
      </p:sp>
      <p:sp>
        <p:nvSpPr>
          <p:cNvPr id="3" name="Content Placeholder 2">
            <a:extLst>
              <a:ext uri="{FF2B5EF4-FFF2-40B4-BE49-F238E27FC236}">
                <a16:creationId xmlns:a16="http://schemas.microsoft.com/office/drawing/2014/main" id="{251F9A84-729E-4EC7-A4EE-CDE766759BF2}"/>
              </a:ext>
            </a:extLst>
          </p:cNvPr>
          <p:cNvSpPr>
            <a:spLocks noGrp="1"/>
          </p:cNvSpPr>
          <p:nvPr>
            <p:ph idx="1"/>
          </p:nvPr>
        </p:nvSpPr>
        <p:spPr>
          <a:xfrm>
            <a:off x="586409" y="1696580"/>
            <a:ext cx="10954572" cy="3975652"/>
          </a:xfrm>
        </p:spPr>
        <p:txBody>
          <a:bodyPr vert="horz" lIns="91440" tIns="45720" rIns="91440" bIns="45720" rtlCol="0" anchor="t">
            <a:normAutofit/>
          </a:bodyPr>
          <a:lstStyle/>
          <a:p>
            <a:pPr algn="r" rtl="1"/>
            <a:r>
              <a:rPr lang="ar-EG" dirty="0" smtClean="0"/>
              <a:t>برجاء تقسيم المشاركين إلى </a:t>
            </a:r>
            <a:r>
              <a:rPr lang="ar-EG" dirty="0" smtClean="0"/>
              <a:t>خمس مجموعات متساوية.</a:t>
            </a:r>
          </a:p>
        </p:txBody>
      </p:sp>
      <p:sp>
        <p:nvSpPr>
          <p:cNvPr id="6" name="Title 1">
            <a:extLst>
              <a:ext uri="{FF2B5EF4-FFF2-40B4-BE49-F238E27FC236}">
                <a16:creationId xmlns:a16="http://schemas.microsoft.com/office/drawing/2014/main" id="{3EE17E0E-4D5F-4AC4-929A-079C04509EDE}"/>
              </a:ext>
            </a:extLst>
          </p:cNvPr>
          <p:cNvSpPr txBox="1">
            <a:spLocks/>
          </p:cNvSpPr>
          <p:nvPr/>
        </p:nvSpPr>
        <p:spPr>
          <a:xfrm>
            <a:off x="586409" y="6297550"/>
            <a:ext cx="7275924" cy="430179"/>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00000"/>
              </a:lnSpc>
            </a:pPr>
            <a:endParaRPr lang="en-US" sz="1800" b="1" dirty="0">
              <a:solidFill>
                <a:srgbClr val="F2B400"/>
              </a:solidFill>
              <a:latin typeface="Century Gothic" panose="020B0502020202020204" pitchFamily="34" charset="0"/>
            </a:endParaRPr>
          </a:p>
        </p:txBody>
      </p:sp>
      <p:pic>
        <p:nvPicPr>
          <p:cNvPr id="7" name="Picture 6">
            <a:extLst>
              <a:ext uri="{FF2B5EF4-FFF2-40B4-BE49-F238E27FC236}">
                <a16:creationId xmlns:a16="http://schemas.microsoft.com/office/drawing/2014/main" id="{110C067B-3566-4C2A-8B80-E1AF2CDD82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6966" y="6297551"/>
            <a:ext cx="1944015" cy="430179"/>
          </a:xfrm>
          <a:prstGeom prst="rect">
            <a:avLst/>
          </a:prstGeom>
        </p:spPr>
      </p:pic>
    </p:spTree>
    <p:extLst>
      <p:ext uri="{BB962C8B-B14F-4D97-AF65-F5344CB8AC3E}">
        <p14:creationId xmlns:p14="http://schemas.microsoft.com/office/powerpoint/2010/main" val="3646286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7354-B545-455D-9386-0B1E16BC7CFA}"/>
              </a:ext>
            </a:extLst>
          </p:cNvPr>
          <p:cNvSpPr>
            <a:spLocks noGrp="1"/>
          </p:cNvSpPr>
          <p:nvPr>
            <p:ph type="title"/>
          </p:nvPr>
        </p:nvSpPr>
        <p:spPr>
          <a:xfrm>
            <a:off x="586409" y="0"/>
            <a:ext cx="10515600" cy="2130858"/>
          </a:xfrm>
        </p:spPr>
        <p:txBody>
          <a:bodyPr>
            <a:normAutofit/>
          </a:bodyPr>
          <a:lstStyle/>
          <a:p>
            <a:pPr algn="r" rtl="1"/>
            <a:r>
              <a:rPr lang="ar-EG" b="1" dirty="0" smtClean="0">
                <a:solidFill>
                  <a:srgbClr val="00A3B1"/>
                </a:solidFill>
                <a:latin typeface="Century Gothic" panose="020B0502020202020204" pitchFamily="34" charset="0"/>
              </a:rPr>
              <a:t>ترتيب أولويات الفرص :</a:t>
            </a:r>
            <a:endParaRPr lang="en-GB" b="1" dirty="0">
              <a:solidFill>
                <a:srgbClr val="00A3B1"/>
              </a:solidFill>
              <a:latin typeface="Century Gothic" panose="020B0502020202020204" pitchFamily="34" charset="0"/>
            </a:endParaRPr>
          </a:p>
        </p:txBody>
      </p:sp>
      <p:sp>
        <p:nvSpPr>
          <p:cNvPr id="3" name="Content Placeholder 2">
            <a:extLst>
              <a:ext uri="{FF2B5EF4-FFF2-40B4-BE49-F238E27FC236}">
                <a16:creationId xmlns:a16="http://schemas.microsoft.com/office/drawing/2014/main" id="{251F9A84-729E-4EC7-A4EE-CDE766759BF2}"/>
              </a:ext>
            </a:extLst>
          </p:cNvPr>
          <p:cNvSpPr>
            <a:spLocks noGrp="1"/>
          </p:cNvSpPr>
          <p:nvPr>
            <p:ph idx="1"/>
          </p:nvPr>
        </p:nvSpPr>
        <p:spPr>
          <a:xfrm>
            <a:off x="586409" y="1696580"/>
            <a:ext cx="10954572" cy="3975652"/>
          </a:xfrm>
        </p:spPr>
        <p:txBody>
          <a:bodyPr vert="horz" lIns="91440" tIns="45720" rIns="91440" bIns="45720" rtlCol="0" anchor="t">
            <a:normAutofit/>
          </a:bodyPr>
          <a:lstStyle/>
          <a:p>
            <a:pPr marL="0" indent="0" algn="r" rtl="1">
              <a:buNone/>
            </a:pPr>
            <a:r>
              <a:rPr lang="ar-EG" dirty="0" smtClean="0"/>
              <a:t>على كل مجموعة:</a:t>
            </a:r>
            <a:endParaRPr lang="en-US" dirty="0"/>
          </a:p>
          <a:p>
            <a:pPr algn="r" rtl="1"/>
            <a:r>
              <a:rPr lang="ar-EG" dirty="0" smtClean="0"/>
              <a:t>مناقشة نتائج المرحلة الأولى </a:t>
            </a:r>
            <a:r>
              <a:rPr lang="ar-EG" dirty="0" smtClean="0"/>
              <a:t>(أبرز النقاط الرئيسية </a:t>
            </a:r>
            <a:r>
              <a:rPr lang="ar-EG" dirty="0" smtClean="0"/>
              <a:t>والفرص).</a:t>
            </a:r>
          </a:p>
          <a:p>
            <a:pPr algn="r" rtl="1"/>
            <a:r>
              <a:rPr lang="ar-EG" dirty="0" smtClean="0"/>
              <a:t>عمل قائمة بأهم ثلاث فرص في بلدك.</a:t>
            </a:r>
          </a:p>
          <a:p>
            <a:pPr algn="r" rtl="1"/>
            <a:r>
              <a:rPr lang="ar-EG" dirty="0"/>
              <a:t>عمل قائمة بأهم </a:t>
            </a:r>
            <a:r>
              <a:rPr lang="ar-EG" dirty="0" smtClean="0"/>
              <a:t>خمس فرص في إقليمك. </a:t>
            </a:r>
          </a:p>
          <a:p>
            <a:pPr marL="0" indent="0">
              <a:buNone/>
            </a:pPr>
            <a:endParaRPr lang="ar-EG" dirty="0" smtClean="0"/>
          </a:p>
          <a:p>
            <a:pPr marL="0" indent="0" algn="r" rtl="1">
              <a:buNone/>
            </a:pPr>
            <a:r>
              <a:rPr lang="ar-EG" dirty="0" smtClean="0"/>
              <a:t>ثم نقوم بعمل قائمة مُشتركة بأهم الفرص المُتاحة للدول والأقاليم المُمثلة في القاعة.</a:t>
            </a:r>
            <a:endParaRPr lang="ar-EG" dirty="0"/>
          </a:p>
        </p:txBody>
      </p:sp>
      <p:sp>
        <p:nvSpPr>
          <p:cNvPr id="6" name="Title 1">
            <a:extLst>
              <a:ext uri="{FF2B5EF4-FFF2-40B4-BE49-F238E27FC236}">
                <a16:creationId xmlns:a16="http://schemas.microsoft.com/office/drawing/2014/main" id="{3EE17E0E-4D5F-4AC4-929A-079C04509EDE}"/>
              </a:ext>
            </a:extLst>
          </p:cNvPr>
          <p:cNvSpPr txBox="1">
            <a:spLocks/>
          </p:cNvSpPr>
          <p:nvPr/>
        </p:nvSpPr>
        <p:spPr>
          <a:xfrm>
            <a:off x="586409" y="6297550"/>
            <a:ext cx="7275924" cy="430179"/>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00000"/>
              </a:lnSpc>
            </a:pPr>
            <a:r>
              <a:rPr lang="ar-EG" sz="1800" b="1" dirty="0">
                <a:solidFill>
                  <a:srgbClr val="F2B400"/>
                </a:solidFill>
                <a:latin typeface="Century Gothic" panose="020B0502020202020204" pitchFamily="34" charset="0"/>
              </a:rPr>
              <a:t>ورشة عمل الوحدات المهنية</a:t>
            </a:r>
            <a:endParaRPr lang="en-US" sz="1800" b="1" dirty="0">
              <a:solidFill>
                <a:srgbClr val="F2B400"/>
              </a:solidFill>
              <a:latin typeface="Century Gothic" panose="020B0502020202020204" pitchFamily="34" charset="0"/>
            </a:endParaRPr>
          </a:p>
        </p:txBody>
      </p:sp>
      <p:pic>
        <p:nvPicPr>
          <p:cNvPr id="7" name="Picture 6">
            <a:extLst>
              <a:ext uri="{FF2B5EF4-FFF2-40B4-BE49-F238E27FC236}">
                <a16:creationId xmlns:a16="http://schemas.microsoft.com/office/drawing/2014/main" id="{110C067B-3566-4C2A-8B80-E1AF2CDD82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6966" y="6297551"/>
            <a:ext cx="1944015" cy="430179"/>
          </a:xfrm>
          <a:prstGeom prst="rect">
            <a:avLst/>
          </a:prstGeom>
        </p:spPr>
      </p:pic>
    </p:spTree>
    <p:extLst>
      <p:ext uri="{BB962C8B-B14F-4D97-AF65-F5344CB8AC3E}">
        <p14:creationId xmlns:p14="http://schemas.microsoft.com/office/powerpoint/2010/main" val="646985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7354-B545-455D-9386-0B1E16BC7CFA}"/>
              </a:ext>
            </a:extLst>
          </p:cNvPr>
          <p:cNvSpPr>
            <a:spLocks noGrp="1"/>
          </p:cNvSpPr>
          <p:nvPr>
            <p:ph type="title"/>
          </p:nvPr>
        </p:nvSpPr>
        <p:spPr>
          <a:xfrm>
            <a:off x="586409" y="0"/>
            <a:ext cx="10515600" cy="2130858"/>
          </a:xfrm>
        </p:spPr>
        <p:txBody>
          <a:bodyPr>
            <a:normAutofit/>
          </a:bodyPr>
          <a:lstStyle/>
          <a:p>
            <a:pPr algn="r" rtl="1"/>
            <a:r>
              <a:rPr lang="ar-EG" b="1" dirty="0" smtClean="0">
                <a:solidFill>
                  <a:srgbClr val="00A3B1"/>
                </a:solidFill>
                <a:latin typeface="Century Gothic" panose="020B0502020202020204" pitchFamily="34" charset="0"/>
              </a:rPr>
              <a:t>تكليف المجموعات بالعمل على الفرص:</a:t>
            </a:r>
            <a:endParaRPr lang="en-GB" b="1" dirty="0">
              <a:solidFill>
                <a:srgbClr val="00A3B1"/>
              </a:solidFill>
              <a:latin typeface="Century Gothic" panose="020B0502020202020204" pitchFamily="34" charset="0"/>
            </a:endParaRPr>
          </a:p>
        </p:txBody>
      </p:sp>
      <p:sp>
        <p:nvSpPr>
          <p:cNvPr id="3" name="Content Placeholder 2">
            <a:extLst>
              <a:ext uri="{FF2B5EF4-FFF2-40B4-BE49-F238E27FC236}">
                <a16:creationId xmlns:a16="http://schemas.microsoft.com/office/drawing/2014/main" id="{251F9A84-729E-4EC7-A4EE-CDE766759BF2}"/>
              </a:ext>
            </a:extLst>
          </p:cNvPr>
          <p:cNvSpPr>
            <a:spLocks noGrp="1"/>
          </p:cNvSpPr>
          <p:nvPr>
            <p:ph idx="1"/>
          </p:nvPr>
        </p:nvSpPr>
        <p:spPr>
          <a:xfrm>
            <a:off x="586409" y="1696580"/>
            <a:ext cx="10954572" cy="3975652"/>
          </a:xfrm>
        </p:spPr>
        <p:txBody>
          <a:bodyPr vert="horz" lIns="91440" tIns="45720" rIns="91440" bIns="45720" rtlCol="0" anchor="t">
            <a:normAutofit/>
          </a:bodyPr>
          <a:lstStyle/>
          <a:p>
            <a:pPr algn="r" rtl="1">
              <a:lnSpc>
                <a:spcPct val="100000"/>
              </a:lnSpc>
              <a:spcBef>
                <a:spcPts val="600"/>
              </a:spcBef>
              <a:spcAft>
                <a:spcPts val="600"/>
              </a:spcAft>
            </a:pPr>
            <a:r>
              <a:rPr lang="ar-EG" dirty="0" smtClean="0"/>
              <a:t>تُكلف كل مجموعة بالعمل على إحدى الفرص.</a:t>
            </a:r>
          </a:p>
          <a:p>
            <a:pPr algn="r" rtl="1">
              <a:lnSpc>
                <a:spcPct val="100000"/>
              </a:lnSpc>
              <a:spcBef>
                <a:spcPts val="600"/>
              </a:spcBef>
              <a:spcAft>
                <a:spcPts val="600"/>
              </a:spcAft>
            </a:pPr>
            <a:r>
              <a:rPr lang="ar-EG" dirty="0" smtClean="0"/>
              <a:t>ت</a:t>
            </a:r>
            <a:r>
              <a:rPr lang="ar-EG" dirty="0" smtClean="0"/>
              <a:t>عمل</a:t>
            </a:r>
            <a:r>
              <a:rPr lang="ar-EG" dirty="0" smtClean="0"/>
              <a:t> </a:t>
            </a:r>
            <a:r>
              <a:rPr lang="ar-EG" dirty="0" smtClean="0"/>
              <a:t>ثلاث مجموعات </a:t>
            </a:r>
            <a:r>
              <a:rPr lang="ar-EG" dirty="0" smtClean="0"/>
              <a:t>على أهم </a:t>
            </a:r>
            <a:r>
              <a:rPr lang="ar-EG" dirty="0" smtClean="0"/>
              <a:t>ثلاث فرص للدولة.</a:t>
            </a:r>
          </a:p>
          <a:p>
            <a:pPr algn="r" rtl="1">
              <a:lnSpc>
                <a:spcPct val="100000"/>
              </a:lnSpc>
              <a:spcBef>
                <a:spcPts val="600"/>
              </a:spcBef>
              <a:spcAft>
                <a:spcPts val="600"/>
              </a:spcAft>
            </a:pPr>
            <a:r>
              <a:rPr lang="ar-EG" dirty="0" smtClean="0"/>
              <a:t>تعمل إحدى المجموعات على الفرصة الخامسة: المُناصرة وحشد الدعم.</a:t>
            </a:r>
          </a:p>
          <a:p>
            <a:pPr algn="r" rtl="1">
              <a:lnSpc>
                <a:spcPct val="100000"/>
              </a:lnSpc>
              <a:spcBef>
                <a:spcPts val="600"/>
              </a:spcBef>
              <a:spcAft>
                <a:spcPts val="600"/>
              </a:spcAft>
            </a:pPr>
            <a:r>
              <a:rPr lang="ar-EG" dirty="0" smtClean="0"/>
              <a:t>تعمل إحدى المجموعات على الفرصة السابعة: التعاون.</a:t>
            </a:r>
          </a:p>
        </p:txBody>
      </p:sp>
      <p:sp>
        <p:nvSpPr>
          <p:cNvPr id="6" name="Title 1">
            <a:extLst>
              <a:ext uri="{FF2B5EF4-FFF2-40B4-BE49-F238E27FC236}">
                <a16:creationId xmlns:a16="http://schemas.microsoft.com/office/drawing/2014/main" id="{3EE17E0E-4D5F-4AC4-929A-079C04509EDE}"/>
              </a:ext>
            </a:extLst>
          </p:cNvPr>
          <p:cNvSpPr txBox="1">
            <a:spLocks/>
          </p:cNvSpPr>
          <p:nvPr/>
        </p:nvSpPr>
        <p:spPr>
          <a:xfrm>
            <a:off x="586409" y="6297550"/>
            <a:ext cx="7275924" cy="430179"/>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00000"/>
              </a:lnSpc>
            </a:pPr>
            <a:r>
              <a:rPr lang="ar-EG" sz="1800" b="1" dirty="0">
                <a:solidFill>
                  <a:srgbClr val="F2B400"/>
                </a:solidFill>
                <a:latin typeface="Century Gothic" panose="020B0502020202020204" pitchFamily="34" charset="0"/>
              </a:rPr>
              <a:t>ورشة عمل الوحدات المهنية</a:t>
            </a:r>
            <a:endParaRPr lang="en-US" sz="1800" b="1" dirty="0">
              <a:solidFill>
                <a:srgbClr val="F2B400"/>
              </a:solidFill>
              <a:latin typeface="Century Gothic" panose="020B0502020202020204" pitchFamily="34" charset="0"/>
            </a:endParaRPr>
          </a:p>
        </p:txBody>
      </p:sp>
      <p:pic>
        <p:nvPicPr>
          <p:cNvPr id="7" name="Picture 6">
            <a:extLst>
              <a:ext uri="{FF2B5EF4-FFF2-40B4-BE49-F238E27FC236}">
                <a16:creationId xmlns:a16="http://schemas.microsoft.com/office/drawing/2014/main" id="{110C067B-3566-4C2A-8B80-E1AF2CDD82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6966" y="6297551"/>
            <a:ext cx="1944015" cy="430179"/>
          </a:xfrm>
          <a:prstGeom prst="rect">
            <a:avLst/>
          </a:prstGeom>
        </p:spPr>
      </p:pic>
    </p:spTree>
    <p:extLst>
      <p:ext uri="{BB962C8B-B14F-4D97-AF65-F5344CB8AC3E}">
        <p14:creationId xmlns:p14="http://schemas.microsoft.com/office/powerpoint/2010/main" val="993929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7354-B545-455D-9386-0B1E16BC7CFA}"/>
              </a:ext>
            </a:extLst>
          </p:cNvPr>
          <p:cNvSpPr>
            <a:spLocks noGrp="1"/>
          </p:cNvSpPr>
          <p:nvPr>
            <p:ph type="title"/>
          </p:nvPr>
        </p:nvSpPr>
        <p:spPr>
          <a:xfrm>
            <a:off x="586409" y="0"/>
            <a:ext cx="10515600" cy="2130858"/>
          </a:xfrm>
        </p:spPr>
        <p:txBody>
          <a:bodyPr>
            <a:normAutofit/>
          </a:bodyPr>
          <a:lstStyle/>
          <a:p>
            <a:pPr algn="r" rtl="1"/>
            <a:r>
              <a:rPr lang="ar-EG" b="1" dirty="0" smtClean="0">
                <a:solidFill>
                  <a:srgbClr val="00A3B1"/>
                </a:solidFill>
                <a:latin typeface="Century Gothic" panose="020B0502020202020204" pitchFamily="34" charset="0"/>
              </a:rPr>
              <a:t>أفكار </a:t>
            </a:r>
            <a:r>
              <a:rPr lang="ar-EG" b="1" dirty="0" smtClean="0">
                <a:solidFill>
                  <a:srgbClr val="00A3B1"/>
                </a:solidFill>
                <a:latin typeface="Century Gothic" panose="020B0502020202020204" pitchFamily="34" charset="0"/>
              </a:rPr>
              <a:t>للتنفيذ: </a:t>
            </a:r>
            <a:endParaRPr lang="en-GB" b="1" dirty="0">
              <a:solidFill>
                <a:srgbClr val="00A3B1"/>
              </a:solidFill>
              <a:latin typeface="Century Gothic" panose="020B0502020202020204" pitchFamily="34" charset="0"/>
            </a:endParaRPr>
          </a:p>
        </p:txBody>
      </p:sp>
      <p:sp>
        <p:nvSpPr>
          <p:cNvPr id="3" name="Content Placeholder 2">
            <a:extLst>
              <a:ext uri="{FF2B5EF4-FFF2-40B4-BE49-F238E27FC236}">
                <a16:creationId xmlns:a16="http://schemas.microsoft.com/office/drawing/2014/main" id="{251F9A84-729E-4EC7-A4EE-CDE766759BF2}"/>
              </a:ext>
            </a:extLst>
          </p:cNvPr>
          <p:cNvSpPr>
            <a:spLocks noGrp="1"/>
          </p:cNvSpPr>
          <p:nvPr>
            <p:ph idx="1"/>
          </p:nvPr>
        </p:nvSpPr>
        <p:spPr>
          <a:xfrm>
            <a:off x="586409" y="1696580"/>
            <a:ext cx="10954572" cy="3975652"/>
          </a:xfrm>
        </p:spPr>
        <p:txBody>
          <a:bodyPr vert="horz" lIns="91440" tIns="45720" rIns="91440" bIns="45720" rtlCol="0" anchor="t">
            <a:normAutofit/>
          </a:bodyPr>
          <a:lstStyle/>
          <a:p>
            <a:pPr marL="0" lvl="0" indent="0" algn="r" rtl="1">
              <a:lnSpc>
                <a:spcPct val="100000"/>
              </a:lnSpc>
              <a:spcBef>
                <a:spcPts val="600"/>
              </a:spcBef>
              <a:spcAft>
                <a:spcPts val="600"/>
              </a:spcAft>
              <a:buNone/>
            </a:pPr>
            <a:r>
              <a:rPr lang="ar-EG" dirty="0" smtClean="0"/>
              <a:t>في مجموعتك: </a:t>
            </a:r>
            <a:endParaRPr lang="en-GB" dirty="0"/>
          </a:p>
          <a:p>
            <a:pPr algn="r" rtl="1">
              <a:lnSpc>
                <a:spcPct val="100000"/>
              </a:lnSpc>
              <a:spcBef>
                <a:spcPts val="600"/>
              </a:spcBef>
              <a:spcAft>
                <a:spcPts val="600"/>
              </a:spcAft>
            </a:pPr>
            <a:r>
              <a:rPr lang="ar-EG" dirty="0" smtClean="0"/>
              <a:t>حدد خمسة أشياء نستطيع نحن المكتبيين القيام بها لاستغلال </a:t>
            </a:r>
            <a:r>
              <a:rPr lang="ar-EG" dirty="0" smtClean="0"/>
              <a:t>وتحقيق هذه </a:t>
            </a:r>
            <a:r>
              <a:rPr lang="ar-EG" dirty="0" smtClean="0"/>
              <a:t>الفرصة في بلدنا؟ </a:t>
            </a:r>
          </a:p>
          <a:p>
            <a:pPr marL="0" lvl="0" indent="0" algn="r" rtl="1">
              <a:lnSpc>
                <a:spcPct val="100000"/>
              </a:lnSpc>
              <a:spcBef>
                <a:spcPts val="600"/>
              </a:spcBef>
              <a:spcAft>
                <a:spcPts val="600"/>
              </a:spcAft>
              <a:buNone/>
            </a:pPr>
            <a:r>
              <a:rPr lang="en-GB" dirty="0"/>
              <a:t/>
            </a:r>
            <a:br>
              <a:rPr lang="en-GB" dirty="0"/>
            </a:br>
            <a:r>
              <a:rPr lang="ar-EG" dirty="0" smtClean="0"/>
              <a:t>الفرصة الخامسة: خمسة أشياء جريئة يُمكننا نحن المكتبيين القيام بها لتطوير مُناصرة المكتبات في بلدنا؟ </a:t>
            </a:r>
          </a:p>
          <a:p>
            <a:pPr marL="0" lvl="0" indent="0" algn="r" rtl="1">
              <a:lnSpc>
                <a:spcPct val="100000"/>
              </a:lnSpc>
              <a:spcBef>
                <a:spcPts val="600"/>
              </a:spcBef>
              <a:spcAft>
                <a:spcPts val="600"/>
              </a:spcAft>
              <a:buNone/>
            </a:pPr>
            <a:r>
              <a:rPr lang="ar-EG" dirty="0" smtClean="0"/>
              <a:t>الفرصة السابعة: خمسة أشياء جريئة يُمكننا نحن المكتبيين القيام بها </a:t>
            </a:r>
            <a:r>
              <a:rPr lang="ar-EG" dirty="0" smtClean="0"/>
              <a:t>لتطوير روح التعاون مجال </a:t>
            </a:r>
            <a:r>
              <a:rPr lang="ar-EG" dirty="0" smtClean="0"/>
              <a:t>المكتبات في بلدنا؟ و: </a:t>
            </a:r>
            <a:r>
              <a:rPr lang="ar-EG" dirty="0" smtClean="0"/>
              <a:t>حدد عمل واحد جريء يُمكننا </a:t>
            </a:r>
            <a:r>
              <a:rPr lang="ar-EG" dirty="0" smtClean="0"/>
              <a:t>القيام بها كمكتبيين لزيادة التعاون في إقليمنا.</a:t>
            </a:r>
          </a:p>
        </p:txBody>
      </p:sp>
      <p:sp>
        <p:nvSpPr>
          <p:cNvPr id="6" name="Title 1">
            <a:extLst>
              <a:ext uri="{FF2B5EF4-FFF2-40B4-BE49-F238E27FC236}">
                <a16:creationId xmlns:a16="http://schemas.microsoft.com/office/drawing/2014/main" id="{3EE17E0E-4D5F-4AC4-929A-079C04509EDE}"/>
              </a:ext>
            </a:extLst>
          </p:cNvPr>
          <p:cNvSpPr txBox="1">
            <a:spLocks/>
          </p:cNvSpPr>
          <p:nvPr/>
        </p:nvSpPr>
        <p:spPr>
          <a:xfrm>
            <a:off x="586409" y="6297550"/>
            <a:ext cx="7275924" cy="430179"/>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00000"/>
              </a:lnSpc>
            </a:pPr>
            <a:r>
              <a:rPr lang="ar-EG" sz="1800" b="1" dirty="0">
                <a:solidFill>
                  <a:srgbClr val="F2B400"/>
                </a:solidFill>
                <a:latin typeface="Century Gothic" panose="020B0502020202020204" pitchFamily="34" charset="0"/>
              </a:rPr>
              <a:t>ورشة عمل الوحدات المهنية</a:t>
            </a:r>
            <a:endParaRPr lang="en-US" sz="1800" b="1" dirty="0">
              <a:solidFill>
                <a:srgbClr val="F2B400"/>
              </a:solidFill>
              <a:latin typeface="Century Gothic" panose="020B0502020202020204" pitchFamily="34" charset="0"/>
            </a:endParaRPr>
          </a:p>
        </p:txBody>
      </p:sp>
      <p:pic>
        <p:nvPicPr>
          <p:cNvPr id="7" name="Picture 6">
            <a:extLst>
              <a:ext uri="{FF2B5EF4-FFF2-40B4-BE49-F238E27FC236}">
                <a16:creationId xmlns:a16="http://schemas.microsoft.com/office/drawing/2014/main" id="{110C067B-3566-4C2A-8B80-E1AF2CDD82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96966" y="6297551"/>
            <a:ext cx="1944015" cy="430179"/>
          </a:xfrm>
          <a:prstGeom prst="rect">
            <a:avLst/>
          </a:prstGeom>
        </p:spPr>
      </p:pic>
    </p:spTree>
    <p:extLst>
      <p:ext uri="{BB962C8B-B14F-4D97-AF65-F5344CB8AC3E}">
        <p14:creationId xmlns:p14="http://schemas.microsoft.com/office/powerpoint/2010/main" val="42141382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2e85a74a-14d1-4a70-a1cb-bf85aed931f9">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A29822AA4AE294ABB9ABBC94873A2C1" ma:contentTypeVersion="7" ma:contentTypeDescription="Create a new document." ma:contentTypeScope="" ma:versionID="2defd4f49c6f4d45aa42dc843dbb644a">
  <xsd:schema xmlns:xsd="http://www.w3.org/2001/XMLSchema" xmlns:xs="http://www.w3.org/2001/XMLSchema" xmlns:p="http://schemas.microsoft.com/office/2006/metadata/properties" xmlns:ns2="2e85a74a-14d1-4a70-a1cb-bf85aed931f9" xmlns:ns3="e2ccb4e9-f1ac-4650-8fa3-3907bee8bbee" targetNamespace="http://schemas.microsoft.com/office/2006/metadata/properties" ma:root="true" ma:fieldsID="b6e2b8d6ea2f24e428006ab7690eb3ce" ns2:_="" ns3:_="">
    <xsd:import namespace="2e85a74a-14d1-4a70-a1cb-bf85aed931f9"/>
    <xsd:import namespace="e2ccb4e9-f1ac-4650-8fa3-3907bee8bbe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85a74a-14d1-4a70-a1cb-bf85aed931f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2ccb4e9-f1ac-4650-8fa3-3907bee8bbee"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194B1A-D6FE-40BD-8DA9-66BDC3B28FA3}">
  <ds:schemaRefs>
    <ds:schemaRef ds:uri="http://schemas.microsoft.com/sharepoint/v3/contenttype/forms"/>
  </ds:schemaRefs>
</ds:datastoreItem>
</file>

<file path=customXml/itemProps2.xml><?xml version="1.0" encoding="utf-8"?>
<ds:datastoreItem xmlns:ds="http://schemas.openxmlformats.org/officeDocument/2006/customXml" ds:itemID="{65042E92-6F91-4F57-B022-D89833AE4C61}">
  <ds:schemaRefs>
    <ds:schemaRef ds:uri="http://purl.org/dc/dcmitype/"/>
    <ds:schemaRef ds:uri="2e85a74a-14d1-4a70-a1cb-bf85aed931f9"/>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e2ccb4e9-f1ac-4650-8fa3-3907bee8bbee"/>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2A286858-A5B3-4450-A0BF-B914977017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85a74a-14d1-4a70-a1cb-bf85aed931f9"/>
    <ds:schemaRef ds:uri="e2ccb4e9-f1ac-4650-8fa3-3907bee8bb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1704</TotalTime>
  <Words>1057</Words>
  <Application>Microsoft Office PowerPoint</Application>
  <PresentationFormat>Widescreen</PresentationFormat>
  <Paragraphs>104</Paragraphs>
  <Slides>12</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Arial</vt:lpstr>
      <vt:lpstr>Calibri</vt:lpstr>
      <vt:lpstr>Calibri Light</vt:lpstr>
      <vt:lpstr>Century Gothic</vt:lpstr>
      <vt:lpstr>等线</vt:lpstr>
      <vt:lpstr>等线 Light</vt:lpstr>
      <vt:lpstr>Franklin Gothic Book</vt:lpstr>
      <vt:lpstr>Franklin Gothic Demi</vt:lpstr>
      <vt:lpstr>Times New Roman</vt:lpstr>
      <vt:lpstr>Office Theme</vt:lpstr>
      <vt:lpstr>PowerPoint Presentation</vt:lpstr>
      <vt:lpstr>مرحبًا!</vt:lpstr>
      <vt:lpstr>المُقدمة:</vt:lpstr>
      <vt:lpstr>PowerPoint Presentation</vt:lpstr>
      <vt:lpstr>عشـرة فــرص</vt:lpstr>
      <vt:lpstr>تقسيم مجموعات عمل</vt:lpstr>
      <vt:lpstr>ترتيب أولويات الفرص :</vt:lpstr>
      <vt:lpstr>تكليف المجموعات بالعمل على الفرص:</vt:lpstr>
      <vt:lpstr>أفكار للتنفيذ: </vt:lpstr>
      <vt:lpstr>قدم أفكارك:</vt:lpstr>
      <vt:lpstr>الخلاصة:</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Violeta Bertolini</dc:creator>
  <cp:lastModifiedBy>Dina Youssef</cp:lastModifiedBy>
  <cp:revision>102</cp:revision>
  <dcterms:modified xsi:type="dcterms:W3CDTF">2018-05-29T08:21:48Z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0x0101009A29822AA4AE294ABB9ABBC94873A2C1</vt:lpwstr>
  </property>
  <property fmtid="{D5CDD505-2E9C-101B-9397-08002B2CF9AE}" pid="3" name="Order">
    <vt:r8>1174400</vt:r8>
  </property>
  <property fmtid="{D5CDD505-2E9C-101B-9397-08002B2CF9AE}" pid="4" name="xd_Signature">
    <vt:bool>false</vt:bool>
  </property>
  <property fmtid="{D5CDD505-2E9C-101B-9397-08002B2CF9AE}" pid="5" name="xd_ProgID">
    <vt:lpwstr/>
  </property>
  <property fmtid="{D5CDD505-2E9C-101B-9397-08002B2CF9AE}" pid="6" name="TemplateUrl">
    <vt:lpwstr/>
  </property>
  <property fmtid="{D5CDD505-2E9C-101B-9397-08002B2CF9AE}" pid="7" name="ComplianceAssetId">
    <vt:lpwstr/>
  </property>
</Properties>
</file>