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  <p:sldMasterId id="2147483720" r:id="rId10"/>
    <p:sldMasterId id="2147483732" r:id="rId11"/>
    <p:sldMasterId id="2147483744" r:id="rId12"/>
    <p:sldMasterId id="2147483756" r:id="rId13"/>
    <p:sldMasterId id="2147483768" r:id="rId14"/>
    <p:sldMasterId id="2147483780" r:id="rId15"/>
  </p:sldMasterIdLst>
  <p:notesMasterIdLst>
    <p:notesMasterId r:id="rId28"/>
  </p:notesMasterIdLst>
  <p:sldIdLst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dna Matas Casadevall" initials="AMC" lastIdx="6" clrIdx="0">
    <p:extLst/>
  </p:cmAuthor>
  <p:cmAuthor id="2" name="Despina Gerasimidou" initials="DG" lastIdx="2" clrIdx="1">
    <p:extLst/>
  </p:cmAuthor>
  <p:cmAuthor id="3" name="Violeta Bertolini" initials="VB" lastIdx="1" clrIdx="2">
    <p:extLst/>
  </p:cmAuthor>
  <p:cmAuthor id="4" name="Violeta Bertolini" initials="VB [2]" lastIdx="2" clrIdx="3">
    <p:extLst/>
  </p:cmAuthor>
  <p:cmAuthor id="5" name="Stephen Wyber" initials="SW" lastIdx="2" clrIdx="4">
    <p:extLst>
      <p:ext uri="{19B8F6BF-5375-455C-9EA6-DF929625EA0E}">
        <p15:presenceInfo xmlns:p15="http://schemas.microsoft.com/office/powerpoint/2012/main" userId="S-1-5-21-564379189-3066559214-2681041921-1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B1"/>
    <a:srgbClr val="FFFFFF"/>
    <a:srgbClr val="C0E8EC"/>
    <a:srgbClr val="46BCC6"/>
    <a:srgbClr val="F1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FCDA7-4394-4020-81F4-4B67542BA6B8}" v="51" dt="2018-05-25T08:18:4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8" autoAdjust="0"/>
    <p:restoredTop sz="94780"/>
  </p:normalViewPr>
  <p:slideViewPr>
    <p:cSldViewPr snapToGrid="0">
      <p:cViewPr varScale="1">
        <p:scale>
          <a:sx n="63" d="100"/>
          <a:sy n="63" d="100"/>
        </p:scale>
        <p:origin x="88" y="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6-19T08:45:46.138" idx="1">
    <p:pos x="7112" y="262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6-19T08:50:52.802" idx="2">
    <p:pos x="5353" y="2680"/>
    <p:text>What if we have another one?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B6B9-DAB3-46C2-A615-1DF00BB427CB}" type="datetimeFigureOut">
              <a:rPr lang="en-GB"/>
              <a:pPr/>
              <a:t>2018-06-19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9397-2F5C-473A-ADDB-C9FFF0C74EBC}" type="slidenum">
              <a:rPr lang="en-GB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9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38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525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0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86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111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562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560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515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03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5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288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329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888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87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748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74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57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461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44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154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11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933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757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151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974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689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092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44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023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158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7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958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247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045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5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1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5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7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5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7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6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8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87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29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2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28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94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6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7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5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60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75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44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76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6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2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3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11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29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61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54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6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22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8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2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5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78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10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90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95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34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84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6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05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20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38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45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06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4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1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63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7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62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759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1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74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1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18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45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93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148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2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40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95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0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9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18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01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35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1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66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A768-2B97-4C01-A605-A7E66E334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C940-6FFA-4D79-9FF5-5F46D2726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B612-C22A-40EE-A021-C29699B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654E-2ABE-48C6-9581-C2A369A8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667B-6911-4B49-B897-83BB4877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7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604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9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4390-3CE0-4AF3-B411-2C6C7351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C2690-4ADB-4A02-906C-0CB8977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EA12-5A48-4960-A4CC-10C6BD51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4E0D-C7C8-4737-8907-7F25A7D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609C-0EFB-47B7-ABE0-C4B32BC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13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74C-0021-4B9B-B2A8-1E99B13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1F21-FDF1-41BF-AD3E-93BBB5BA7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3590-CA02-4280-9687-6710DD6F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B0702-28FC-4B66-9C27-72CFD2AB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B2DA-D08F-4702-A2D8-32F4EA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3C2C-F0CA-4034-9592-3116BFCD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E5E0-5B0E-4ED4-BD6A-5C098A8D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3C9D-8D9E-4222-8085-2D6E718C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25F-52D6-4B6B-BC45-1F324CAB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A0FC-75BF-495B-984B-04E16B8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B992D-3F56-4AAE-8478-85CE1AC0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AC524-50E5-4336-8787-F0EECE7B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8B30F-B111-41DF-9351-807AFB9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30493-2A76-4F08-B94B-2B9D928E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10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E502-8A45-4AA3-8436-62AC89A8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B69BB-22A4-4EF1-B4A1-D705036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A61D-06DF-46EA-A3EB-5CC35F1C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E6D2F-FD6C-4F50-B520-339849BF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8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1DDFF-1A75-4962-81C7-AF4BB9CF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BB83E-8A51-4495-AAF1-1C1D0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D836-F21D-49DB-A606-530E4A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58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D7F-9C84-4786-8C0F-E2858DC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4FF2-2B36-4815-8507-85E22E12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55A38-CABC-4C67-948F-BFCB80B3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0A78-370A-473D-9E11-BA44BB6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E1EC-21B8-4145-87F3-8D1AFCB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4BE6-4762-4B16-96AD-70C691B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0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A784-822E-4D85-961C-888E70B9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02501-3BE1-49DC-A1B9-E00D40916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1CC5-2916-41C4-AD7D-E8E289A1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DFD8-321C-4923-8AAF-3B401A62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E390-F86F-4CB2-B2FB-B9B2138F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A3AF1-C053-44B3-9E04-C5E92A46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77D-51F6-4948-A5B5-33802D7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08E20-CF9A-4BAB-A7DA-6FEEDFC1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5D96-B785-444B-92DC-BA6A7022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A249-C47D-469B-9525-0C29D1D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851-1323-4D8A-A3B8-06469576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842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23A6-2DBE-46A0-84F5-F947E91D4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ABE6-742D-4A77-960D-12B45BF31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973F-3DDD-4A25-8715-247740B1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45AC-789F-4D25-AC6F-9D92C87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A10-5E74-47E7-82DA-BB593FD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/>
              <a:pPr/>
              <a:t>2018-06-19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6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1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AEC37-7365-405F-BEC8-5C00F309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23EBC-4555-4B84-AC74-352CE38E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3A42-251F-46F1-B84E-34CA65071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B60-FD6C-4BB5-AAD3-4BDB360889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E7B-A490-4D46-A028-96DF4802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BB05-272D-45B4-8B14-0FD87E3A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2ACD-963A-412C-8C38-2F4F3034DD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3CFDB-C30C-46C4-82DA-95EEDD58E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3692128"/>
            <a:ext cx="5913120" cy="1313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0C11E-997D-40BB-AD7E-88ED464DB13B}"/>
              </a:ext>
            </a:extLst>
          </p:cNvPr>
          <p:cNvSpPr txBox="1"/>
          <p:nvPr/>
        </p:nvSpPr>
        <p:spPr>
          <a:xfrm>
            <a:off x="3029749" y="3971432"/>
            <a:ext cx="4857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#</a:t>
            </a:r>
            <a:r>
              <a:rPr lang="en-US" altLang="zh-CN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ifla</a:t>
            </a:r>
            <a:r>
              <a:rPr lang="en-US" altLang="zh-CN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GlobalVision</a:t>
            </a:r>
            <a:endParaRPr lang="en-GB" sz="5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49416"/>
            <a:ext cx="114427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prstClr val="black"/>
                </a:solidFill>
                <a:latin typeface="Century Gothic" pitchFamily="34" charset="0"/>
              </a:rPr>
              <a:t>Notre Vision, </a:t>
            </a:r>
          </a:p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prstClr val="black"/>
                </a:solidFill>
                <a:latin typeface="Century Gothic" pitchFamily="34" charset="0"/>
              </a:rPr>
              <a:t>Notre Futur!</a:t>
            </a:r>
          </a:p>
        </p:txBody>
      </p:sp>
    </p:spTree>
    <p:extLst>
      <p:ext uri="{BB962C8B-B14F-4D97-AF65-F5344CB8AC3E}">
        <p14:creationId xmlns:p14="http://schemas.microsoft.com/office/powerpoint/2010/main" val="100049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Présentez les idées d'actions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Présentez vos idées d'actions en une minute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Donner des recommandations sur la façon d'améliorer les idées d'actions proposées par d’autrui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E46BD1-C805-4083-B92D-C5391821E18D}"/>
              </a:ext>
            </a:extLst>
          </p:cNvPr>
          <p:cNvSpPr txBox="1">
            <a:spLocks/>
          </p:cNvSpPr>
          <p:nvPr/>
        </p:nvSpPr>
        <p:spPr>
          <a:xfrm>
            <a:off x="651019" y="6297551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28970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A3B1"/>
                </a:solidFill>
                <a:latin typeface="Century Gothic" panose="020B0502020202020204" pitchFamily="34" charset="0"/>
              </a:rPr>
              <a:t>Conclusion et relax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3EF3DE6-C835-AA47-AEA1-8AEE98B04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00" y="2128044"/>
            <a:ext cx="5613400" cy="374650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FADB5D-7DA7-431B-8AEB-C15492B4BAC3}"/>
              </a:ext>
            </a:extLst>
          </p:cNvPr>
          <p:cNvSpPr txBox="1">
            <a:spLocks/>
          </p:cNvSpPr>
          <p:nvPr/>
        </p:nvSpPr>
        <p:spPr>
          <a:xfrm>
            <a:off x="586409" y="6297551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30584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3CFDB-C30C-46C4-82DA-95EEDD58E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85" y="5806774"/>
            <a:ext cx="6132029" cy="110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0C11E-997D-40BB-AD7E-88ED464DB13B}"/>
              </a:ext>
            </a:extLst>
          </p:cNvPr>
          <p:cNvSpPr txBox="1"/>
          <p:nvPr/>
        </p:nvSpPr>
        <p:spPr>
          <a:xfrm>
            <a:off x="4330132" y="6064477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#iflaGlobalVision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7132F8-4C03-4237-908C-881F14CA4319}"/>
              </a:ext>
            </a:extLst>
          </p:cNvPr>
          <p:cNvSpPr/>
          <p:nvPr/>
        </p:nvSpPr>
        <p:spPr>
          <a:xfrm>
            <a:off x="242695" y="2735992"/>
            <a:ext cx="11575289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FR" sz="3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Un domaine des bibliothèques fort et uni soutenant des sociétés instruites, informées et participatives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583E5D-160A-43BF-ABDF-19E5B7566350}"/>
              </a:ext>
            </a:extLst>
          </p:cNvPr>
          <p:cNvSpPr txBox="1">
            <a:spLocks/>
          </p:cNvSpPr>
          <p:nvPr/>
        </p:nvSpPr>
        <p:spPr>
          <a:xfrm>
            <a:off x="374016" y="767443"/>
            <a:ext cx="11443968" cy="1139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Century Gothic" panose="020B0502020202020204" pitchFamily="34" charset="0"/>
              </a:rPr>
              <a:t>Notre Vision, Notre Futur!</a:t>
            </a:r>
          </a:p>
        </p:txBody>
      </p:sp>
    </p:spTree>
    <p:extLst>
      <p:ext uri="{BB962C8B-B14F-4D97-AF65-F5344CB8AC3E}">
        <p14:creationId xmlns:p14="http://schemas.microsoft.com/office/powerpoint/2010/main" val="313260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Bienvenue!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Nous sommes dans la deuxième phase de la discussion sur la Vision Globale de l’IFLA. </a:t>
            </a:r>
          </a:p>
          <a:p>
            <a:r>
              <a:rPr lang="fr-FR" dirty="0"/>
              <a:t>Notre objectif: contribuer au </a:t>
            </a:r>
            <a:r>
              <a:rPr lang="fr-FR" b="1" dirty="0"/>
              <a:t>plus grand magasin d’idées d’action </a:t>
            </a:r>
            <a:r>
              <a:rPr lang="fr-FR" dirty="0"/>
              <a:t>basé sur les résultats de la phase 1. </a:t>
            </a:r>
          </a:p>
          <a:p>
            <a:r>
              <a:rPr lang="fr-FR" dirty="0"/>
              <a:t>Sur les média sociaux, veuillez utiliser le hashtag </a:t>
            </a:r>
            <a:r>
              <a:rPr lang="en-US" dirty="0"/>
              <a:t>#</a:t>
            </a:r>
            <a:r>
              <a:rPr lang="en-US" dirty="0" err="1"/>
              <a:t>IFLAGlobalVision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E17E0E-4D5F-4AC4-929A-079C04509EDE}"/>
              </a:ext>
            </a:extLst>
          </p:cNvPr>
          <p:cNvSpPr txBox="1">
            <a:spLocks/>
          </p:cNvSpPr>
          <p:nvPr/>
        </p:nvSpPr>
        <p:spPr>
          <a:xfrm>
            <a:off x="586409" y="6297550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9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A3B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</a:rPr>
              <a:t>S’il vous plait partagez</a:t>
            </a:r>
            <a:r>
              <a:rPr lang="fr-FR" dirty="0"/>
              <a:t>:</a:t>
            </a:r>
          </a:p>
          <a:p>
            <a:r>
              <a:rPr lang="fr-FR" dirty="0"/>
              <a:t>Votre nom</a:t>
            </a:r>
          </a:p>
          <a:p>
            <a:r>
              <a:rPr lang="fr-FR" dirty="0"/>
              <a:t>Le nombre total d’années d’expérience en bibliothèque</a:t>
            </a:r>
          </a:p>
          <a:p>
            <a:r>
              <a:rPr lang="fr-FR" dirty="0"/>
              <a:t>Le type de bibliothèque dans lequel vous avez la plus d’expérience </a:t>
            </a:r>
            <a:br>
              <a:rPr lang="fr-FR" dirty="0"/>
            </a:br>
            <a:r>
              <a:rPr lang="fr-FR" sz="2000" dirty="0"/>
              <a:t>(Nationale, Académique et de Recherche, Publique, Scolaire, Spécialisée, Autre, ou non bibliothécaire)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7A8A9C-85BF-45BA-B734-F9D9688D68B6}"/>
              </a:ext>
            </a:extLst>
          </p:cNvPr>
          <p:cNvSpPr txBox="1">
            <a:spLocks/>
          </p:cNvSpPr>
          <p:nvPr/>
        </p:nvSpPr>
        <p:spPr>
          <a:xfrm>
            <a:off x="586409" y="6297550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289542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3CFDB-C30C-46C4-82DA-95EEDD58E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85" y="5806774"/>
            <a:ext cx="6132029" cy="110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0C11E-997D-40BB-AD7E-88ED464DB13B}"/>
              </a:ext>
            </a:extLst>
          </p:cNvPr>
          <p:cNvSpPr txBox="1"/>
          <p:nvPr/>
        </p:nvSpPr>
        <p:spPr>
          <a:xfrm>
            <a:off x="4330132" y="6064477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#iflaGlobalVision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7132F8-4C03-4237-908C-881F14CA4319}"/>
              </a:ext>
            </a:extLst>
          </p:cNvPr>
          <p:cNvSpPr/>
          <p:nvPr/>
        </p:nvSpPr>
        <p:spPr>
          <a:xfrm>
            <a:off x="242695" y="2735992"/>
            <a:ext cx="11575289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FR" sz="3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Un domaine des bibliothèques fort et uni soutenant des sociétés instruites, informées et participatives</a:t>
            </a:r>
            <a:endParaRPr lang="en-US" sz="36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583E5D-160A-43BF-ABDF-19E5B7566350}"/>
              </a:ext>
            </a:extLst>
          </p:cNvPr>
          <p:cNvSpPr txBox="1">
            <a:spLocks/>
          </p:cNvSpPr>
          <p:nvPr/>
        </p:nvSpPr>
        <p:spPr>
          <a:xfrm>
            <a:off x="374016" y="767443"/>
            <a:ext cx="11443968" cy="1139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Century Gothic" panose="020B0502020202020204" pitchFamily="34" charset="0"/>
              </a:rPr>
              <a:t>Notre Vision, Notre Futur!</a:t>
            </a:r>
          </a:p>
        </p:txBody>
      </p:sp>
    </p:spTree>
    <p:extLst>
      <p:ext uri="{BB962C8B-B14F-4D97-AF65-F5344CB8AC3E}">
        <p14:creationId xmlns:p14="http://schemas.microsoft.com/office/powerpoint/2010/main" val="112900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413"/>
            <a:ext cx="10515600" cy="1325563"/>
          </a:xfrm>
        </p:spPr>
        <p:txBody>
          <a:bodyPr/>
          <a:lstStyle/>
          <a:p>
            <a:r>
              <a:rPr lang="es-AR" b="1" dirty="0">
                <a:solidFill>
                  <a:srgbClr val="00A3B1"/>
                </a:solidFill>
                <a:latin typeface="Century Gothic" panose="020B0502020202020204" pitchFamily="34" charset="0"/>
              </a:rPr>
              <a:t>10 </a:t>
            </a:r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opportunités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284D1-538B-4FA7-8F73-A383B0E5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87" y="1408281"/>
            <a:ext cx="3309414" cy="46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7C1CE-88D3-4CD7-9FE7-C367B169D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19" y="1408281"/>
            <a:ext cx="3309414" cy="468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B41EFE-E0FF-44EC-A650-5223FE061C11}"/>
              </a:ext>
            </a:extLst>
          </p:cNvPr>
          <p:cNvSpPr txBox="1">
            <a:spLocks/>
          </p:cNvSpPr>
          <p:nvPr/>
        </p:nvSpPr>
        <p:spPr>
          <a:xfrm>
            <a:off x="586409" y="6297550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306308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Création de groupes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Merci de se former 5 groupes de la même taille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82B704-BB69-4FD3-B2A3-7D6D29B5F02E}"/>
              </a:ext>
            </a:extLst>
          </p:cNvPr>
          <p:cNvSpPr txBox="1">
            <a:spLocks/>
          </p:cNvSpPr>
          <p:nvPr/>
        </p:nvSpPr>
        <p:spPr>
          <a:xfrm>
            <a:off x="659297" y="6221352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425901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Prioriser les opportunités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Dans chaque groupe:</a:t>
            </a:r>
          </a:p>
          <a:p>
            <a:r>
              <a:rPr lang="fr-FR" dirty="0"/>
              <a:t>Réfléchir sur les résultats de la phase 1 (Points-clés et opportunités)</a:t>
            </a:r>
          </a:p>
          <a:p>
            <a:r>
              <a:rPr lang="fr-FR" dirty="0"/>
              <a:t>Créer un top 3 des opportunités pour votre pays</a:t>
            </a:r>
          </a:p>
          <a:p>
            <a:r>
              <a:rPr lang="fr-FR" dirty="0"/>
              <a:t>Créer un top 5 des opportunités pour votre région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Ensuite: nous allons créer une liste des opportunités les plus importantes pour le pays et la région, sur laquelle il y a un consensus large dans la salle.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F1D0DD2-5656-490E-AC04-5DCD4A162D02}"/>
              </a:ext>
            </a:extLst>
          </p:cNvPr>
          <p:cNvSpPr txBox="1">
            <a:spLocks/>
          </p:cNvSpPr>
          <p:nvPr/>
        </p:nvSpPr>
        <p:spPr>
          <a:xfrm>
            <a:off x="639419" y="6261107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158408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Attribution des opportunités aux groupes</a:t>
            </a:r>
            <a:endParaRPr lang="en-GB" b="1" dirty="0">
              <a:solidFill>
                <a:srgbClr val="00A3B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Chaque groupe se voit attribuer 1 opportunité sur laquelle travailler, dont: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Trois groupes travaillent chacun sur un du top 3 des opportunités pour le pays.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Un groupe travaille sur l'opportunité 5: le plaidoyer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Un groupe travaille sur l'opportunité 7: collaboration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5C953D-0AAB-4283-9B18-2EA20A2A0573}"/>
              </a:ext>
            </a:extLst>
          </p:cNvPr>
          <p:cNvSpPr txBox="1">
            <a:spLocks/>
          </p:cNvSpPr>
          <p:nvPr/>
        </p:nvSpPr>
        <p:spPr>
          <a:xfrm>
            <a:off x="651019" y="6297550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273450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354-B545-455D-9386-0B1E16B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0"/>
            <a:ext cx="10515600" cy="213085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A3B1"/>
                </a:solidFill>
                <a:latin typeface="Century Gothic" panose="020B0502020202020204" pitchFamily="34" charset="0"/>
              </a:rPr>
              <a:t>Créer des idées d'actions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9A84-729E-4EC7-A4EE-CDE76675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696580"/>
            <a:ext cx="10954572" cy="39756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dirty="0"/>
              <a:t>Dans votre groupe: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Quelles sont les 5 idées d'actions que les bibliothécaires pourraient identifier pour réaliser cette opportunité dans notre pays?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fr-FR" dirty="0"/>
            </a:br>
            <a:r>
              <a:rPr lang="fr-FR" sz="2000" dirty="0"/>
              <a:t>Opportunité 5: Quelles 5 actions audacieuses nous permettraient (en tant que bibliothécaires) d’améliorer le plaidoyer pour le domaine des bibliothèques dans notre pays 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/>
              <a:t>Opportunité 7: Quelles 5 actions audacieuses pourrions-nous (en tant que bibliothécaires) prendre pour améliorer la collaboration à travers le domaine des bibliothèques dans notre pays? Ensuite, citez une action audacieuse que nous pourrions prendre en tant que bibliothécaires pour améliorer la collaboration dans notre région.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4EBEDC-30CB-4E79-9250-B5BD7DE9D2A7}"/>
              </a:ext>
            </a:extLst>
          </p:cNvPr>
          <p:cNvSpPr txBox="1">
            <a:spLocks/>
          </p:cNvSpPr>
          <p:nvPr/>
        </p:nvSpPr>
        <p:spPr>
          <a:xfrm>
            <a:off x="651019" y="6297551"/>
            <a:ext cx="7275924" cy="4301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2B400"/>
                </a:solidFill>
                <a:latin typeface="Century Gothic" panose="020B0502020202020204" pitchFamily="34" charset="0"/>
              </a:rPr>
              <a:t>Atelier Pays</a:t>
            </a:r>
          </a:p>
        </p:txBody>
      </p:sp>
    </p:spTree>
    <p:extLst>
      <p:ext uri="{BB962C8B-B14F-4D97-AF65-F5344CB8AC3E}">
        <p14:creationId xmlns:p14="http://schemas.microsoft.com/office/powerpoint/2010/main" val="103062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9822AA4AE294ABB9ABBC94873A2C1" ma:contentTypeVersion="7" ma:contentTypeDescription="Create a new document." ma:contentTypeScope="" ma:versionID="2defd4f49c6f4d45aa42dc843dbb644a">
  <xsd:schema xmlns:xsd="http://www.w3.org/2001/XMLSchema" xmlns:xs="http://www.w3.org/2001/XMLSchema" xmlns:p="http://schemas.microsoft.com/office/2006/metadata/properties" xmlns:ns2="2e85a74a-14d1-4a70-a1cb-bf85aed931f9" xmlns:ns3="e2ccb4e9-f1ac-4650-8fa3-3907bee8bbee" targetNamespace="http://schemas.microsoft.com/office/2006/metadata/properties" ma:root="true" ma:fieldsID="b6e2b8d6ea2f24e428006ab7690eb3ce" ns2:_="" ns3:_="">
    <xsd:import namespace="2e85a74a-14d1-4a70-a1cb-bf85aed931f9"/>
    <xsd:import namespace="e2ccb4e9-f1ac-4650-8fa3-3907bee8bb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5a74a-14d1-4a70-a1cb-bf85aed931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cb4e9-f1ac-4650-8fa3-3907bee8b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e85a74a-14d1-4a70-a1cb-bf85aed931f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286858-A5B3-4450-A0BF-B91497701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85a74a-14d1-4a70-a1cb-bf85aed931f9"/>
    <ds:schemaRef ds:uri="e2ccb4e9-f1ac-4650-8fa3-3907bee8bb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042E92-6F91-4F57-B022-D89833AE4C61}">
  <ds:schemaRefs>
    <ds:schemaRef ds:uri="http://purl.org/dc/terms/"/>
    <ds:schemaRef ds:uri="http://schemas.microsoft.com/office/2006/documentManagement/types"/>
    <ds:schemaRef ds:uri="e2ccb4e9-f1ac-4650-8fa3-3907bee8bbee"/>
    <ds:schemaRef ds:uri="2e85a74a-14d1-4a70-a1cb-bf85aed931f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194B1A-D6FE-40BD-8DA9-66BDC3B28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Century Gothic</vt:lpstr>
      <vt:lpstr>Franklin Gothic Demi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Bienvenue!</vt:lpstr>
      <vt:lpstr>Introduction</vt:lpstr>
      <vt:lpstr>PowerPoint Presentation</vt:lpstr>
      <vt:lpstr>10 opportunités</vt:lpstr>
      <vt:lpstr>Création de groupes</vt:lpstr>
      <vt:lpstr>Prioriser les opportunités</vt:lpstr>
      <vt:lpstr>Attribution des opportunités aux groupes</vt:lpstr>
      <vt:lpstr>Créer des idées d'actions</vt:lpstr>
      <vt:lpstr>Présentez les idées d'actions</vt:lpstr>
      <vt:lpstr>Conclusion et relax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Bertolini</dc:creator>
  <cp:lastModifiedBy>Stephen Wyber</cp:lastModifiedBy>
  <cp:revision>80</cp:revision>
  <dcterms:modified xsi:type="dcterms:W3CDTF">2018-06-19T06:53:16Z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0x0101009A29822AA4AE294ABB9ABBC94873A2C1</vt:lpwstr>
  </property>
  <property fmtid="{D5CDD505-2E9C-101B-9397-08002B2CF9AE}" pid="3" name="Order">
    <vt:r8>1174400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