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7"/>
  </p:notesMasterIdLst>
  <p:sldIdLst>
    <p:sldId id="304" r:id="rId5"/>
    <p:sldId id="257" r:id="rId6"/>
    <p:sldId id="305" r:id="rId7"/>
    <p:sldId id="312" r:id="rId8"/>
    <p:sldId id="271" r:id="rId9"/>
    <p:sldId id="306" r:id="rId10"/>
    <p:sldId id="307" r:id="rId11"/>
    <p:sldId id="311" r:id="rId12"/>
    <p:sldId id="308" r:id="rId13"/>
    <p:sldId id="309" r:id="rId14"/>
    <p:sldId id="310" r:id="rId15"/>
    <p:sldId id="280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riadna Matas Casadevall" initials="AMC" lastIdx="6" clrIdx="0">
    <p:extLst/>
  </p:cmAuthor>
  <p:cmAuthor id="2" name="Despina Gerasimidou" initials="DG" lastIdx="2" clrIdx="1">
    <p:extLst/>
  </p:cmAuthor>
  <p:cmAuthor id="3" name="Violeta Bertolini" initials="VB" lastIdx="1" clrIdx="2">
    <p:extLst/>
  </p:cmAuthor>
  <p:cmAuthor id="4" name="Violeta Bertolini" initials="VB [2]" lastIdx="2" clrIdx="3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A3B1"/>
    <a:srgbClr val="FFFFFF"/>
    <a:srgbClr val="C0E8EC"/>
    <a:srgbClr val="46BCC6"/>
    <a:srgbClr val="F1B3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7E260B0-40AE-48A9-83C5-DAEA979C7732}" v="102" dt="2018-05-18T09:23:28.60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18" autoAdjust="0"/>
    <p:restoredTop sz="94780"/>
  </p:normalViewPr>
  <p:slideViewPr>
    <p:cSldViewPr snapToGrid="0">
      <p:cViewPr varScale="1">
        <p:scale>
          <a:sx n="106" d="100"/>
          <a:sy n="106" d="100"/>
        </p:scale>
        <p:origin x="-642" y="-96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-39016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elen Mandl" userId="e57017e1-cc1b-44ef-915b-11e7728ef5c6" providerId="ADAL" clId="{7FC1AB17-3180-44C4-B0BC-8A5CB46A1279}"/>
    <pc:docChg chg="custSel modSld">
      <pc:chgData name="Helen Mandl" userId="e57017e1-cc1b-44ef-915b-11e7728ef5c6" providerId="ADAL" clId="{7FC1AB17-3180-44C4-B0BC-8A5CB46A1279}" dt="2018-05-16T09:32:39.784" v="81" actId="5793"/>
      <pc:docMkLst>
        <pc:docMk/>
      </pc:docMkLst>
    </pc:docChg>
  </pc:docChgLst>
  <pc:docChgLst>
    <pc:chgData name="Despina Gerasimidou" userId="1e4e5938-f73e-42d3-a61b-def9922739a5" providerId="ADAL" clId="{E7E260B0-40AE-48A9-83C5-DAEA979C7732}"/>
    <pc:docChg chg="undo custSel addSld modSld">
      <pc:chgData name="Despina Gerasimidou" userId="1e4e5938-f73e-42d3-a61b-def9922739a5" providerId="ADAL" clId="{E7E260B0-40AE-48A9-83C5-DAEA979C7732}" dt="2018-05-18T09:23:28.605" v="101" actId="20577"/>
      <pc:docMkLst>
        <pc:docMk/>
      </pc:docMkLst>
      <pc:sldChg chg="modSp">
        <pc:chgData name="Despina Gerasimidou" userId="1e4e5938-f73e-42d3-a61b-def9922739a5" providerId="ADAL" clId="{E7E260B0-40AE-48A9-83C5-DAEA979C7732}" dt="2018-05-18T09:23:14.043" v="100" actId="20577"/>
        <pc:sldMkLst>
          <pc:docMk/>
          <pc:sldMk cId="646985090" sldId="307"/>
        </pc:sldMkLst>
        <pc:spChg chg="mod">
          <ac:chgData name="Despina Gerasimidou" userId="1e4e5938-f73e-42d3-a61b-def9922739a5" providerId="ADAL" clId="{E7E260B0-40AE-48A9-83C5-DAEA979C7732}" dt="2018-05-18T09:23:14.043" v="100" actId="20577"/>
          <ac:spMkLst>
            <pc:docMk/>
            <pc:sldMk cId="646985090" sldId="307"/>
            <ac:spMk id="3" creationId="{251F9A84-729E-4EC7-A4EE-CDE766759BF2}"/>
          </ac:spMkLst>
        </pc:spChg>
      </pc:sldChg>
      <pc:sldChg chg="modSp">
        <pc:chgData name="Despina Gerasimidou" userId="1e4e5938-f73e-42d3-a61b-def9922739a5" providerId="ADAL" clId="{E7E260B0-40AE-48A9-83C5-DAEA979C7732}" dt="2018-05-18T09:23:28.605" v="101" actId="20577"/>
        <pc:sldMkLst>
          <pc:docMk/>
          <pc:sldMk cId="4214138256" sldId="308"/>
        </pc:sldMkLst>
        <pc:spChg chg="mod">
          <ac:chgData name="Despina Gerasimidou" userId="1e4e5938-f73e-42d3-a61b-def9922739a5" providerId="ADAL" clId="{E7E260B0-40AE-48A9-83C5-DAEA979C7732}" dt="2018-05-18T09:23:28.605" v="101" actId="20577"/>
          <ac:spMkLst>
            <pc:docMk/>
            <pc:sldMk cId="4214138256" sldId="308"/>
            <ac:spMk id="3" creationId="{251F9A84-729E-4EC7-A4EE-CDE766759BF2}"/>
          </ac:spMkLst>
        </pc:spChg>
      </pc:sldChg>
      <pc:sldChg chg="add setBg">
        <pc:chgData name="Despina Gerasimidou" userId="1e4e5938-f73e-42d3-a61b-def9922739a5" providerId="ADAL" clId="{E7E260B0-40AE-48A9-83C5-DAEA979C7732}" dt="2018-05-18T09:22:27.025" v="49"/>
        <pc:sldMkLst>
          <pc:docMk/>
          <pc:sldMk cId="3152968212" sldId="312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EEB6B9-DAB3-46C2-A615-1DF00BB427CB}" type="datetimeFigureOut">
              <a:rPr lang="en-GB"/>
              <a:pPr/>
              <a:t>10/06/2018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AB9397-2F5C-473A-ADDB-C9FFF0C74EBC}" type="slidenum">
              <a:rPr lang="en-GB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405981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E32A768-2B97-4C01-A605-A7E66E3342C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45A9C940-6FFA-4D79-9FF5-5F46D2726DE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D35B612-C22A-40EE-A021-C29699BDA5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/>
              <a:pPr/>
              <a:t>10/06/2018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0D50654E-2ABE-48C6-9581-C2A369A83C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FE9667B-6911-4B49-B897-83BB48773D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0373923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28BA77D-51F6-4948-A5B5-33802D71F0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5DD08E20-CF9A-4BAB-A7DA-6FEEDFC188F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A1F5D96-B785-444B-92DC-BA6A7022C0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/>
              <a:pPr/>
              <a:t>10/06/2018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3EDA249-C47D-469B-9525-0C29D1DC41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CEAD851-1323-4D8A-A3B8-06469576D0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6253387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3E1723A6-2DBE-46A0-84F5-F947E91D491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D65AABE6-742D-4A77-960D-12B45BF316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226F973F-3DDD-4A25-8715-247740B183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/>
              <a:pPr/>
              <a:t>10/06/2018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E38A45AC-789F-4D25-AC6F-9D92C8730D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648BDA10-5E74-47E7-82DA-BB593FD4E8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0788288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424143A-F10B-4EA4-AFD5-E591DDB5B3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1E43793A-194D-49A1-85A8-12DAAC8ECE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76902D9C-6272-4B41-9576-082FFA57A1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/>
              <a:pPr/>
              <a:t>10/06/2018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B2D81E0-737C-4E5A-AD78-47F85D1B7F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B774A60-236D-47D6-B554-A53D12F315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9017701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D254390-3CE0-4AF3-B411-2C6C735181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4A0C2690-4ADB-4A02-906C-0CB8977EFB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2339EA12-5A48-4960-A4CC-10C6BD510D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/>
              <a:pPr/>
              <a:t>10/06/2018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7A74E0D-C7C8-4737-8907-7F25A7DEEE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CBD609C-0EFB-47B7-ABE0-C4B32BC5E4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632726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3AE774C-0021-4B9B-B2A8-1E99B13FAE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D391F21-FDF1-41BF-AD3E-93BBB5BA7A6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7ECE3590-CA02-4280-9687-6710DD6F4F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12EB0702-28FC-4B66-9C27-72CFD2AB51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/>
              <a:pPr/>
              <a:t>10/06/2018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8BA9B2DA-D08F-4702-A2D8-32F4EABD6D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00F73C2C-F0CA-4034-9592-3116BFCD6E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0663765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6A2E5E0-5B0E-4ED4-BD6A-5C098A8D8B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A3373C9D-8D9E-4222-8085-2D6E718C4F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E277925F-52D6-4B6B-BC45-1F324CAB8D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3B6EA0FC-75BF-495B-984B-04E16B81E40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6D0B992D-3F56-4AAE-8478-85CE1AC055E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A9AAC524-50E5-4336-8787-F0EECE7B6F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/>
              <a:pPr/>
              <a:t>10/06/2018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8CB8B30F-B111-41DF-9351-807AFB902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A7030493-2A76-4F08-B94B-2B9D928EFA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4928222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C21E502-8A45-4AA3-8436-62AC89A81D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D8CB69BB-22A4-4EF1-B4A1-D70503658C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/>
              <a:pPr/>
              <a:t>10/06/2018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8B6CA61D-06DF-46EA-A3EB-5CC35F1C7F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4ABE6D2F-FD6C-4F50-B520-339849BF48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2393053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4D51DDFF-1A75-4962-81C7-AF4BB9CF96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/>
              <a:pPr/>
              <a:t>10/06/2018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A2CBB83E-8A51-4495-AAF1-1C1D0DF5FE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22BAD836-F21D-49DB-A606-530E4A8613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42677622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6565D7F-9C84-4786-8C0F-E2858DCE55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DD54FF2-2B36-4815-8507-85E22E125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9FD55A38-CABC-4C67-948F-BFCB80B31EB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815B0A78-370A-473D-9E11-BA44BB6C6A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/>
              <a:pPr/>
              <a:t>10/06/2018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C11AE1EC-21B8-4145-87F3-8D1AFCBA6F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729D4BE6-4762-4B16-96AD-70C691B1FF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4438405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9D9A784-822E-4D85-961C-888E70B9D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95002501-3BE1-49DC-A1B9-E00D4091678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721D1CC5-2916-41C4-AD7D-E8E289A18E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1856DFD8-321C-4923-8AAF-3B401A6255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70B60-FD6C-4BB5-AAD3-4BDB36088995}" type="datetimeFigureOut">
              <a:rPr lang="en-GB" smtClean="0"/>
              <a:pPr/>
              <a:t>10/06/2018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D55DE390-F86F-4CB2-B2FB-B9B2138FDA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29BA3AF1-C053-44B3-9E04-C5E92A4688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D2ACD-963A-412C-8C38-2F4F3034DDE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5292604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7BCAEC37-7365-405F-BEC8-5C00F30902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34423EBC-4555-4B84-AC74-352CE38EEF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C7F3A42-251F-46F1-B84E-34CA6507198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970B60-FD6C-4BB5-AAD3-4BDB36088995}" type="datetimeFigureOut">
              <a:rPr lang="en-GB" smtClean="0"/>
              <a:pPr/>
              <a:t>10/06/2018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17446E7B-A490-4D46-A028-96DF48020D5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B15BB05-272D-45B4-8B14-0FD87E3A40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DD2ACD-963A-412C-8C38-2F4F3034DDE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8591548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A3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AutoShape 2" descr="https://www.ifla.org/files/assets/GVMultimedia/images/our-vision-our-future-ru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292" name="AutoShape 4" descr="https://www.ifla.org/files/assets/GVMultimedia/images/our-vision-our-future-ru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294" name="AutoShape 6" descr="https://www.ifla.org/files/assets/GVMultimedia/images/our-vision-our-future-ru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296" name="AutoShape 8" descr="https://www.ifla.org/files/assets/GVMultimedia/images/our-vision-our-future-ru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297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8577" y="331694"/>
            <a:ext cx="8848535" cy="6255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6786686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D367354-B545-455D-9386-0B1E16BC7C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409" y="0"/>
            <a:ext cx="10515600" cy="2130858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A3B1"/>
                </a:solidFill>
                <a:latin typeface="Century Gothic" panose="020B0502020202020204" pitchFamily="34" charset="0"/>
              </a:rPr>
              <a:t>Представьте свои идеи</a:t>
            </a:r>
            <a:endParaRPr lang="en-GB" b="1" dirty="0">
              <a:solidFill>
                <a:srgbClr val="00A3B1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51F9A84-729E-4EC7-A4EE-CDE766759B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6409" y="1696580"/>
            <a:ext cx="10954572" cy="3975652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dirty="0" smtClean="0"/>
              <a:t>Представьте свои идеи за одну минуту</a:t>
            </a:r>
            <a:r>
              <a:rPr lang="en-GB" dirty="0" smtClean="0"/>
              <a:t>.</a:t>
            </a:r>
            <a:endParaRPr lang="en-GB" dirty="0"/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dirty="0" smtClean="0"/>
              <a:t>Дайте свои рекомендации о том, как можно скорректировать идеи для плана дальнейших действий</a:t>
            </a:r>
            <a:r>
              <a:rPr lang="en-GB" dirty="0" smtClean="0"/>
              <a:t>.</a:t>
            </a:r>
            <a:endParaRPr lang="en-GB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xmlns="" id="{3EE17E0E-4D5F-4AC4-929A-079C04509EDE}"/>
              </a:ext>
            </a:extLst>
          </p:cNvPr>
          <p:cNvSpPr txBox="1">
            <a:spLocks/>
          </p:cNvSpPr>
          <p:nvPr/>
        </p:nvSpPr>
        <p:spPr>
          <a:xfrm>
            <a:off x="586409" y="6297550"/>
            <a:ext cx="7275924" cy="430179"/>
          </a:xfrm>
          <a:prstGeom prst="rect">
            <a:avLst/>
          </a:prstGeom>
        </p:spPr>
        <p:txBody>
          <a:bodyPr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1800" b="1" dirty="0" smtClean="0">
                <a:solidFill>
                  <a:srgbClr val="F2B400"/>
                </a:solidFill>
                <a:latin typeface="Century Gothic" panose="020B0502020202020204" pitchFamily="34" charset="0"/>
              </a:rPr>
              <a:t>Самостоятельно проводимая национальная встреча</a:t>
            </a:r>
            <a:endParaRPr lang="en-US" sz="1800" b="1" dirty="0">
              <a:solidFill>
                <a:srgbClr val="F2B400"/>
              </a:solidFill>
              <a:latin typeface="Century Gothic" panose="020B0502020202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110C067B-3566-4C2A-8B80-E1AF2CDD82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596966" y="6297551"/>
            <a:ext cx="1944015" cy="430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17635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D367354-B545-455D-9386-0B1E16BC7C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409" y="0"/>
            <a:ext cx="10515600" cy="2130858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A3B1"/>
                </a:solidFill>
                <a:latin typeface="Century Gothic" panose="020B0502020202020204" pitchFamily="34" charset="0"/>
              </a:rPr>
              <a:t>Подведите итоги и отдохните</a:t>
            </a:r>
            <a:endParaRPr lang="en-GB" b="1" dirty="0">
              <a:solidFill>
                <a:srgbClr val="00A3B1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xmlns="" id="{3EE17E0E-4D5F-4AC4-929A-079C04509EDE}"/>
              </a:ext>
            </a:extLst>
          </p:cNvPr>
          <p:cNvSpPr txBox="1">
            <a:spLocks/>
          </p:cNvSpPr>
          <p:nvPr/>
        </p:nvSpPr>
        <p:spPr>
          <a:xfrm>
            <a:off x="586409" y="6297550"/>
            <a:ext cx="7275924" cy="430179"/>
          </a:xfrm>
          <a:prstGeom prst="rect">
            <a:avLst/>
          </a:prstGeom>
        </p:spPr>
        <p:txBody>
          <a:bodyPr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1800" b="1" dirty="0" smtClean="0">
                <a:solidFill>
                  <a:srgbClr val="F2B400"/>
                </a:solidFill>
                <a:latin typeface="Century Gothic" panose="020B0502020202020204" pitchFamily="34" charset="0"/>
              </a:rPr>
              <a:t>Самостоятельно проводимая национальная встреча</a:t>
            </a:r>
            <a:endParaRPr lang="en-US" sz="1800" b="1" dirty="0">
              <a:solidFill>
                <a:srgbClr val="F2B400"/>
              </a:solidFill>
              <a:latin typeface="Century Gothic" panose="020B0502020202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110C067B-3566-4C2A-8B80-E1AF2CDD82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596966" y="6297551"/>
            <a:ext cx="1944015" cy="430179"/>
          </a:xfrm>
          <a:prstGeom prst="rect">
            <a:avLst/>
          </a:prstGeom>
        </p:spPr>
      </p:pic>
      <p:pic>
        <p:nvPicPr>
          <p:cNvPr id="8" name="Content Placeholder 3">
            <a:extLst>
              <a:ext uri="{FF2B5EF4-FFF2-40B4-BE49-F238E27FC236}">
                <a16:creationId xmlns:a16="http://schemas.microsoft.com/office/drawing/2014/main" xmlns="" id="{C3EF3DE6-C835-AA47-AEA1-8AEE98B04C6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3289300" y="2128044"/>
            <a:ext cx="5613400" cy="3746500"/>
          </a:xfrm>
        </p:spPr>
      </p:pic>
    </p:spTree>
    <p:extLst>
      <p:ext uri="{BB962C8B-B14F-4D97-AF65-F5344CB8AC3E}">
        <p14:creationId xmlns:p14="http://schemas.microsoft.com/office/powerpoint/2010/main" xmlns="" val="32277836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A3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6853CFDB-C30C-46C4-82DA-95EEDD58ECB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29985" y="5806774"/>
            <a:ext cx="6132029" cy="110717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2100C11E-997D-40BB-AD7E-88ED464DB13B}"/>
              </a:ext>
            </a:extLst>
          </p:cNvPr>
          <p:cNvSpPr txBox="1"/>
          <p:nvPr/>
        </p:nvSpPr>
        <p:spPr>
          <a:xfrm>
            <a:off x="4330132" y="6064477"/>
            <a:ext cx="35317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Century Gothic" panose="020B0502020202020204" pitchFamily="34" charset="0"/>
              </a:rPr>
              <a:t>#iflaGlobalVision</a:t>
            </a:r>
            <a:endParaRPr lang="en-GB" sz="32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E37132F8-4C03-4237-908C-881F14CA4319}"/>
              </a:ext>
            </a:extLst>
          </p:cNvPr>
          <p:cNvSpPr/>
          <p:nvPr/>
        </p:nvSpPr>
        <p:spPr>
          <a:xfrm>
            <a:off x="242695" y="2735992"/>
            <a:ext cx="11575289" cy="1754326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algn="ctr"/>
            <a:r>
              <a:rPr lang="ru-RU" sz="3600" dirty="0">
                <a:latin typeface="Franklin Gothic Demi" panose="020B0703020102020204" pitchFamily="34" charset="0"/>
              </a:rPr>
              <a:t>Сильное единое библиотечное пространство, способствующее развитию грамотных, информированных и активных сообществ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xmlns="" id="{E6583E5D-160A-43BF-ABDF-19E5B7566350}"/>
              </a:ext>
            </a:extLst>
          </p:cNvPr>
          <p:cNvSpPr txBox="1">
            <a:spLocks/>
          </p:cNvSpPr>
          <p:nvPr/>
        </p:nvSpPr>
        <p:spPr>
          <a:xfrm>
            <a:off x="374016" y="767443"/>
            <a:ext cx="11443968" cy="1139861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50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Наше </a:t>
            </a:r>
            <a:r>
              <a:rPr lang="ru-RU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видение</a:t>
            </a:r>
            <a:r>
              <a:rPr lang="en-US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, </a:t>
            </a:r>
            <a:r>
              <a:rPr lang="ru-RU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наше </a:t>
            </a:r>
            <a:r>
              <a:rPr lang="ru-RU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будущее!</a:t>
            </a:r>
            <a:endParaRPr lang="en-US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119679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D367354-B545-455D-9386-0B1E16BC7C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409" y="0"/>
            <a:ext cx="10515600" cy="2130858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A3B1"/>
                </a:solidFill>
                <a:latin typeface="Century Gothic" panose="020B0502020202020204" pitchFamily="34" charset="0"/>
              </a:rPr>
              <a:t>Добро пожаловать</a:t>
            </a:r>
            <a:r>
              <a:rPr lang="en-GB" b="1" dirty="0" smtClean="0">
                <a:solidFill>
                  <a:srgbClr val="00A3B1"/>
                </a:solidFill>
                <a:latin typeface="Century Gothic" panose="020B0502020202020204" pitchFamily="34" charset="0"/>
              </a:rPr>
              <a:t>!</a:t>
            </a:r>
            <a:endParaRPr lang="en-GB" b="1" dirty="0">
              <a:solidFill>
                <a:srgbClr val="00A3B1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51F9A84-729E-4EC7-A4EE-CDE766759B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6409" y="1696580"/>
            <a:ext cx="10954572" cy="397565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dirty="0" smtClean="0"/>
              <a:t>Мы перешли ко второму этапу обсуждения «Глобального видения».</a:t>
            </a:r>
            <a:endParaRPr lang="en-US" dirty="0"/>
          </a:p>
          <a:p>
            <a:r>
              <a:rPr lang="ru-RU" dirty="0" smtClean="0"/>
              <a:t>Мы собрались, чтобы внести свой вклад в </a:t>
            </a:r>
            <a:r>
              <a:rPr lang="ru-RU" b="1" dirty="0" smtClean="0"/>
              <a:t>крупнейший банк идей </a:t>
            </a:r>
            <a:r>
              <a:rPr lang="ru-RU" dirty="0" smtClean="0"/>
              <a:t>по результатам первого этапа проекта «Глобальное видение».</a:t>
            </a:r>
            <a:endParaRPr lang="en-US" dirty="0"/>
          </a:p>
          <a:p>
            <a:r>
              <a:rPr lang="ru-RU" dirty="0" smtClean="0"/>
              <a:t>Используйте в социальных сетях </a:t>
            </a:r>
            <a:r>
              <a:rPr lang="ru-RU" dirty="0" err="1" smtClean="0"/>
              <a:t>хэштег</a:t>
            </a:r>
            <a:r>
              <a:rPr lang="ru-RU" dirty="0" smtClean="0"/>
              <a:t> </a:t>
            </a:r>
            <a:r>
              <a:rPr lang="en-US" dirty="0" smtClean="0"/>
              <a:t>#</a:t>
            </a:r>
            <a:r>
              <a:rPr lang="en-US" dirty="0" err="1" smtClean="0"/>
              <a:t>IFLAGlobalVision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xmlns="" id="{3EE17E0E-4D5F-4AC4-929A-079C04509EDE}"/>
              </a:ext>
            </a:extLst>
          </p:cNvPr>
          <p:cNvSpPr txBox="1">
            <a:spLocks/>
          </p:cNvSpPr>
          <p:nvPr/>
        </p:nvSpPr>
        <p:spPr>
          <a:xfrm>
            <a:off x="586409" y="6297550"/>
            <a:ext cx="7275924" cy="430179"/>
          </a:xfrm>
          <a:prstGeom prst="rect">
            <a:avLst/>
          </a:prstGeom>
        </p:spPr>
        <p:txBody>
          <a:bodyPr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1800" b="1" dirty="0" smtClean="0">
                <a:solidFill>
                  <a:srgbClr val="F2B400"/>
                </a:solidFill>
                <a:latin typeface="Century Gothic" panose="020B0502020202020204" pitchFamily="34" charset="0"/>
              </a:rPr>
              <a:t>Самостоятельно проводимая национальная встреча</a:t>
            </a:r>
            <a:endParaRPr lang="en-US" sz="1800" b="1" dirty="0">
              <a:solidFill>
                <a:srgbClr val="F2B400"/>
              </a:solidFill>
              <a:latin typeface="Century Gothic" panose="020B0502020202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110C067B-3566-4C2A-8B80-E1AF2CDD82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596966" y="6297551"/>
            <a:ext cx="1944015" cy="430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94843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D367354-B545-455D-9386-0B1E16BC7C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409" y="0"/>
            <a:ext cx="10515600" cy="2130858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A3B1"/>
                </a:solidFill>
                <a:latin typeface="Century Gothic" panose="020B0502020202020204" pitchFamily="34" charset="0"/>
              </a:rPr>
              <a:t>Введение</a:t>
            </a:r>
            <a:endParaRPr lang="en-GB" b="1" dirty="0">
              <a:solidFill>
                <a:srgbClr val="00A3B1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51F9A84-729E-4EC7-A4EE-CDE766759B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6409" y="1696580"/>
            <a:ext cx="10954572" cy="3975652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ru-RU" dirty="0" smtClean="0"/>
              <a:t>Пожалуйста, представьтесь</a:t>
            </a:r>
            <a:r>
              <a:rPr lang="en-GB" dirty="0" smtClean="0"/>
              <a:t>:</a:t>
            </a:r>
            <a:endParaRPr lang="en-GB" dirty="0"/>
          </a:p>
          <a:p>
            <a:r>
              <a:rPr lang="ru-RU" dirty="0" smtClean="0"/>
              <a:t>Ваше имя</a:t>
            </a:r>
            <a:endParaRPr lang="en-GB" dirty="0"/>
          </a:p>
          <a:p>
            <a:r>
              <a:rPr lang="ru-RU" dirty="0" smtClean="0"/>
              <a:t>Опыт работы в библиотеке</a:t>
            </a:r>
            <a:endParaRPr lang="en-GB" dirty="0"/>
          </a:p>
          <a:p>
            <a:r>
              <a:rPr lang="ru-RU" dirty="0" smtClean="0"/>
              <a:t>Тип библиотеки, в которой вы проработали дольше всего</a:t>
            </a:r>
            <a:r>
              <a:rPr lang="en-GB" dirty="0"/>
              <a:t/>
            </a:r>
            <a:br>
              <a:rPr lang="en-GB" dirty="0"/>
            </a:br>
            <a:r>
              <a:rPr lang="en-GB" sz="2000" dirty="0" smtClean="0"/>
              <a:t>(</a:t>
            </a:r>
            <a:r>
              <a:rPr lang="ru-RU" sz="2000" dirty="0" smtClean="0"/>
              <a:t>Национальная, вузовская и научно-исследовательская, публичная, школьная, специальная, другое либо не библиотека</a:t>
            </a:r>
            <a:r>
              <a:rPr lang="en-GB" sz="2000" dirty="0" smtClean="0"/>
              <a:t>)</a:t>
            </a:r>
            <a:endParaRPr lang="en-GB" sz="2000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xmlns="" id="{3EE17E0E-4D5F-4AC4-929A-079C04509EDE}"/>
              </a:ext>
            </a:extLst>
          </p:cNvPr>
          <p:cNvSpPr txBox="1">
            <a:spLocks/>
          </p:cNvSpPr>
          <p:nvPr/>
        </p:nvSpPr>
        <p:spPr>
          <a:xfrm>
            <a:off x="586409" y="6297550"/>
            <a:ext cx="7275924" cy="430179"/>
          </a:xfrm>
          <a:prstGeom prst="rect">
            <a:avLst/>
          </a:prstGeom>
        </p:spPr>
        <p:txBody>
          <a:bodyPr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1800" b="1" dirty="0" smtClean="0">
                <a:solidFill>
                  <a:srgbClr val="F2B400"/>
                </a:solidFill>
                <a:latin typeface="Century Gothic" panose="020B0502020202020204" pitchFamily="34" charset="0"/>
              </a:rPr>
              <a:t>Самостоятельно проводимая национальная встреча</a:t>
            </a:r>
            <a:endParaRPr lang="en-US" sz="1800" b="1" dirty="0">
              <a:solidFill>
                <a:srgbClr val="F2B400"/>
              </a:solidFill>
              <a:latin typeface="Century Gothic" panose="020B0502020202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110C067B-3566-4C2A-8B80-E1AF2CDD82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596966" y="6297551"/>
            <a:ext cx="1944015" cy="430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30515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A3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6853CFDB-C30C-46C4-82DA-95EEDD58ECB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29985" y="5806774"/>
            <a:ext cx="6132029" cy="110717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2100C11E-997D-40BB-AD7E-88ED464DB13B}"/>
              </a:ext>
            </a:extLst>
          </p:cNvPr>
          <p:cNvSpPr txBox="1"/>
          <p:nvPr/>
        </p:nvSpPr>
        <p:spPr>
          <a:xfrm>
            <a:off x="4330132" y="6064477"/>
            <a:ext cx="35317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Century Gothic" panose="020B0502020202020204" pitchFamily="34" charset="0"/>
              </a:rPr>
              <a:t>#iflaGlobalVision</a:t>
            </a:r>
            <a:endParaRPr lang="en-GB" sz="32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E37132F8-4C03-4237-908C-881F14CA4319}"/>
              </a:ext>
            </a:extLst>
          </p:cNvPr>
          <p:cNvSpPr/>
          <p:nvPr/>
        </p:nvSpPr>
        <p:spPr>
          <a:xfrm>
            <a:off x="242695" y="2735992"/>
            <a:ext cx="11575289" cy="1754326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algn="ctr"/>
            <a:r>
              <a:rPr lang="ru-RU" sz="3600" dirty="0" smtClean="0">
                <a:latin typeface="Franklin Gothic Demi" panose="020B0703020102020204" pitchFamily="34" charset="0"/>
              </a:rPr>
              <a:t>Сильное единое библиотечное пространство, способствующее развитию грамотных, информированных и активных сообществ</a:t>
            </a:r>
            <a:endParaRPr lang="en-US" sz="3600" dirty="0">
              <a:latin typeface="Franklin Gothic Demi" panose="020B0703020102020204" pitchFamily="34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xmlns="" id="{E6583E5D-160A-43BF-ABDF-19E5B7566350}"/>
              </a:ext>
            </a:extLst>
          </p:cNvPr>
          <p:cNvSpPr txBox="1">
            <a:spLocks/>
          </p:cNvSpPr>
          <p:nvPr/>
        </p:nvSpPr>
        <p:spPr>
          <a:xfrm>
            <a:off x="374016" y="767443"/>
            <a:ext cx="11443968" cy="1139861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50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Наше </a:t>
            </a:r>
            <a:r>
              <a:rPr lang="ru-RU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видение</a:t>
            </a:r>
            <a:r>
              <a:rPr lang="en-US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, </a:t>
            </a:r>
            <a:r>
              <a:rPr lang="ru-RU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наше </a:t>
            </a:r>
            <a:r>
              <a:rPr lang="ru-RU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будущее!</a:t>
            </a:r>
            <a:endParaRPr lang="en-US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529682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6D29F944-1889-431D-9558-5EB161018E0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45567" t="19487" r="26793" b="8735"/>
          <a:stretch/>
        </p:blipFill>
        <p:spPr>
          <a:xfrm>
            <a:off x="5558907" y="1418780"/>
            <a:ext cx="3227140" cy="471402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="" id="{0D367354-B545-455D-9386-0B1E16BC7C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87413"/>
            <a:ext cx="10515600" cy="1325563"/>
          </a:xfrm>
        </p:spPr>
        <p:txBody>
          <a:bodyPr/>
          <a:lstStyle/>
          <a:p>
            <a:r>
              <a:rPr lang="es-AR" b="1" dirty="0">
                <a:solidFill>
                  <a:srgbClr val="00A3B1"/>
                </a:solidFill>
                <a:latin typeface="Century Gothic" panose="020B0502020202020204" pitchFamily="34" charset="0"/>
              </a:rPr>
              <a:t>10 </a:t>
            </a:r>
            <a:r>
              <a:rPr lang="ru-RU" b="1" dirty="0" smtClean="0">
                <a:solidFill>
                  <a:srgbClr val="00A3B1"/>
                </a:solidFill>
                <a:latin typeface="Century Gothic" panose="020B0502020202020204" pitchFamily="34" charset="0"/>
              </a:rPr>
              <a:t>возможностей</a:t>
            </a:r>
            <a:endParaRPr lang="es-AR" b="1" dirty="0">
              <a:solidFill>
                <a:srgbClr val="00A3B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110C067B-3566-4C2A-8B80-E1AF2CDD821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596966" y="6297551"/>
            <a:ext cx="1944015" cy="43017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2186F6E7-AE94-4D2D-8225-428909CDEC6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/>
          <a:srcRect l="43451" t="19863" r="25947" b="8415"/>
          <a:stretch/>
        </p:blipFill>
        <p:spPr>
          <a:xfrm>
            <a:off x="2219155" y="1434437"/>
            <a:ext cx="3339752" cy="4403021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xmlns="" id="{5474183D-3BB9-41AE-8947-AAB64CD4D275}"/>
              </a:ext>
            </a:extLst>
          </p:cNvPr>
          <p:cNvSpPr txBox="1">
            <a:spLocks/>
          </p:cNvSpPr>
          <p:nvPr/>
        </p:nvSpPr>
        <p:spPr>
          <a:xfrm>
            <a:off x="838200" y="6330074"/>
            <a:ext cx="7275924" cy="437778"/>
          </a:xfrm>
          <a:prstGeom prst="rect">
            <a:avLst/>
          </a:prstGeom>
        </p:spPr>
        <p:txBody>
          <a:bodyPr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endParaRPr lang="en-US" sz="1800" b="1" dirty="0">
              <a:solidFill>
                <a:srgbClr val="F2B40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118073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D367354-B545-455D-9386-0B1E16BC7C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409" y="0"/>
            <a:ext cx="10515600" cy="2130858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A3B1"/>
                </a:solidFill>
                <a:latin typeface="Century Gothic" panose="020B0502020202020204" pitchFamily="34" charset="0"/>
              </a:rPr>
              <a:t>Работа в группах</a:t>
            </a:r>
            <a:endParaRPr lang="en-GB" b="1" dirty="0">
              <a:solidFill>
                <a:srgbClr val="00A3B1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51F9A84-729E-4EC7-A4EE-CDE766759B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6409" y="1696580"/>
            <a:ext cx="10954572" cy="397565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dirty="0" smtClean="0"/>
              <a:t>Пожалуйста, распределите участников на 5 равных групп</a:t>
            </a:r>
            <a:endParaRPr lang="en-GB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xmlns="" id="{3EE17E0E-4D5F-4AC4-929A-079C04509EDE}"/>
              </a:ext>
            </a:extLst>
          </p:cNvPr>
          <p:cNvSpPr txBox="1">
            <a:spLocks/>
          </p:cNvSpPr>
          <p:nvPr/>
        </p:nvSpPr>
        <p:spPr>
          <a:xfrm>
            <a:off x="586409" y="6297550"/>
            <a:ext cx="7275924" cy="430179"/>
          </a:xfrm>
          <a:prstGeom prst="rect">
            <a:avLst/>
          </a:prstGeom>
        </p:spPr>
        <p:txBody>
          <a:bodyPr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1800" b="1" dirty="0" smtClean="0">
                <a:solidFill>
                  <a:srgbClr val="F2B400"/>
                </a:solidFill>
                <a:latin typeface="Century Gothic" panose="020B0502020202020204" pitchFamily="34" charset="0"/>
              </a:rPr>
              <a:t>Самостоятельно проводимая национальная встреча</a:t>
            </a:r>
            <a:endParaRPr lang="en-US" sz="1800" b="1" dirty="0">
              <a:solidFill>
                <a:srgbClr val="F2B400"/>
              </a:solidFill>
              <a:latin typeface="Century Gothic" panose="020B0502020202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110C067B-3566-4C2A-8B80-E1AF2CDD82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596966" y="6297551"/>
            <a:ext cx="1944015" cy="430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462864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D367354-B545-455D-9386-0B1E16BC7C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409" y="0"/>
            <a:ext cx="10515600" cy="2130858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A3B1"/>
                </a:solidFill>
                <a:latin typeface="Century Gothic" panose="020B0502020202020204" pitchFamily="34" charset="0"/>
              </a:rPr>
              <a:t>Определение приоритетных </a:t>
            </a:r>
            <a:r>
              <a:rPr lang="ru-RU" b="1" dirty="0" smtClean="0">
                <a:solidFill>
                  <a:srgbClr val="00A3B1"/>
                </a:solidFill>
                <a:latin typeface="Century Gothic" panose="020B0502020202020204" pitchFamily="34" charset="0"/>
              </a:rPr>
              <a:t>возможностей</a:t>
            </a:r>
            <a:endParaRPr lang="en-GB" b="1" dirty="0">
              <a:solidFill>
                <a:srgbClr val="00A3B1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51F9A84-729E-4EC7-A4EE-CDE766759B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6409" y="1696580"/>
            <a:ext cx="10954572" cy="3975652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ru-RU" dirty="0" smtClean="0"/>
              <a:t>Для каждой группы</a:t>
            </a:r>
            <a:r>
              <a:rPr lang="en-US" dirty="0" smtClean="0"/>
              <a:t>:</a:t>
            </a:r>
            <a:endParaRPr lang="en-US" dirty="0"/>
          </a:p>
          <a:p>
            <a:r>
              <a:rPr lang="ru-RU" dirty="0" smtClean="0"/>
              <a:t>Обсудите результаты первого этапа (10 ключевых положений и возможностей)</a:t>
            </a:r>
            <a:endParaRPr lang="en-US" dirty="0"/>
          </a:p>
          <a:p>
            <a:r>
              <a:rPr lang="ru-RU" dirty="0" smtClean="0"/>
              <a:t>Определите 3 приоритетные возможности для своей страны</a:t>
            </a:r>
            <a:endParaRPr lang="en-US" dirty="0"/>
          </a:p>
          <a:p>
            <a:r>
              <a:rPr lang="ru-RU" dirty="0" smtClean="0"/>
              <a:t>Определите 5 приоритетных возможности для своего региона</a:t>
            </a:r>
            <a:endParaRPr lang="en-US" dirty="0"/>
          </a:p>
          <a:p>
            <a:endParaRPr lang="en-US" dirty="0"/>
          </a:p>
          <a:p>
            <a:pPr marL="0" indent="0">
              <a:buNone/>
            </a:pPr>
            <a:r>
              <a:rPr lang="ru-RU" dirty="0" smtClean="0"/>
              <a:t>В дальнейшем на семинаре мы сформулируем общий список приоритетных возможностей для страны и региона.</a:t>
            </a:r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xmlns="" id="{3EE17E0E-4D5F-4AC4-929A-079C04509EDE}"/>
              </a:ext>
            </a:extLst>
          </p:cNvPr>
          <p:cNvSpPr txBox="1">
            <a:spLocks/>
          </p:cNvSpPr>
          <p:nvPr/>
        </p:nvSpPr>
        <p:spPr>
          <a:xfrm>
            <a:off x="586409" y="6297550"/>
            <a:ext cx="7275924" cy="430179"/>
          </a:xfrm>
          <a:prstGeom prst="rect">
            <a:avLst/>
          </a:prstGeom>
        </p:spPr>
        <p:txBody>
          <a:bodyPr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1800" b="1" dirty="0" smtClean="0">
                <a:solidFill>
                  <a:srgbClr val="F2B400"/>
                </a:solidFill>
                <a:latin typeface="Century Gothic" panose="020B0502020202020204" pitchFamily="34" charset="0"/>
              </a:rPr>
              <a:t>Самостоятельно проводимая национальная встреча</a:t>
            </a:r>
            <a:endParaRPr lang="en-US" sz="1800" b="1" dirty="0">
              <a:solidFill>
                <a:srgbClr val="F2B400"/>
              </a:solidFill>
              <a:latin typeface="Century Gothic" panose="020B0502020202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110C067B-3566-4C2A-8B80-E1AF2CDD82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596966" y="6297551"/>
            <a:ext cx="1944015" cy="430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469850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D367354-B545-455D-9386-0B1E16BC7C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409" y="0"/>
            <a:ext cx="10515600" cy="2130858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A3B1"/>
                </a:solidFill>
                <a:latin typeface="Century Gothic" panose="020B0502020202020204" pitchFamily="34" charset="0"/>
              </a:rPr>
              <a:t>Распределение возможностей между группами</a:t>
            </a:r>
            <a:endParaRPr lang="en-GB" b="1" dirty="0">
              <a:solidFill>
                <a:srgbClr val="00A3B1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51F9A84-729E-4EC7-A4EE-CDE766759B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6409" y="1696580"/>
            <a:ext cx="10954572" cy="3975652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dirty="0" smtClean="0"/>
              <a:t>Каждая группа получит для работы 1 возможность</a:t>
            </a:r>
            <a:r>
              <a:rPr lang="en-GB" dirty="0" smtClean="0"/>
              <a:t>.</a:t>
            </a:r>
            <a:endParaRPr lang="en-GB" dirty="0"/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dirty="0"/>
              <a:t>3 </a:t>
            </a:r>
            <a:r>
              <a:rPr lang="ru-RU" dirty="0" smtClean="0"/>
              <a:t>группы получат три важнейшие возможности для страны.</a:t>
            </a:r>
            <a:endParaRPr lang="en-GB" dirty="0"/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dirty="0" smtClean="0"/>
              <a:t>Одна группа работает над возможностью 5: </a:t>
            </a:r>
            <a:r>
              <a:rPr lang="ru-RU" dirty="0" err="1" smtClean="0"/>
              <a:t>адвокация</a:t>
            </a:r>
            <a:endParaRPr lang="en-GB" dirty="0"/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dirty="0" smtClean="0"/>
              <a:t>Одна группа работает над возможностью 7: </a:t>
            </a:r>
            <a:r>
              <a:rPr lang="ru-RU" dirty="0" smtClean="0"/>
              <a:t>сотрудничество</a:t>
            </a:r>
            <a:endParaRPr lang="en-GB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xmlns="" id="{3EE17E0E-4D5F-4AC4-929A-079C04509EDE}"/>
              </a:ext>
            </a:extLst>
          </p:cNvPr>
          <p:cNvSpPr txBox="1">
            <a:spLocks/>
          </p:cNvSpPr>
          <p:nvPr/>
        </p:nvSpPr>
        <p:spPr>
          <a:xfrm>
            <a:off x="586409" y="6297550"/>
            <a:ext cx="7275924" cy="430179"/>
          </a:xfrm>
          <a:prstGeom prst="rect">
            <a:avLst/>
          </a:prstGeom>
        </p:spPr>
        <p:txBody>
          <a:bodyPr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1800" b="1" dirty="0">
                <a:solidFill>
                  <a:srgbClr val="F2B400"/>
                </a:solidFill>
                <a:latin typeface="Century Gothic" panose="020B0502020202020204" pitchFamily="34" charset="0"/>
              </a:rPr>
              <a:t>Семинар профессионального подразделения ИФЛА</a:t>
            </a:r>
            <a:endParaRPr lang="en-US" sz="1800" b="1" dirty="0">
              <a:solidFill>
                <a:srgbClr val="F2B400"/>
              </a:solidFill>
              <a:latin typeface="Century Gothic" panose="020B0502020202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110C067B-3566-4C2A-8B80-E1AF2CDD82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596966" y="6297551"/>
            <a:ext cx="1944015" cy="430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939290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D367354-B545-455D-9386-0B1E16BC7C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409" y="0"/>
            <a:ext cx="10515600" cy="2130858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A3B1"/>
                </a:solidFill>
                <a:latin typeface="Century Gothic" panose="020B0502020202020204" pitchFamily="34" charset="0"/>
              </a:rPr>
              <a:t>Формирование идей для плана дальнейших действий</a:t>
            </a:r>
            <a:endParaRPr lang="en-GB" b="1" dirty="0">
              <a:solidFill>
                <a:srgbClr val="00A3B1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51F9A84-729E-4EC7-A4EE-CDE766759B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6409" y="1696580"/>
            <a:ext cx="10954572" cy="3975652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lv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ru-RU" dirty="0" smtClean="0"/>
              <a:t>В своей группе</a:t>
            </a:r>
            <a:r>
              <a:rPr lang="en-GB" dirty="0" smtClean="0"/>
              <a:t>:</a:t>
            </a:r>
            <a:endParaRPr lang="en-GB" dirty="0"/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dirty="0" smtClean="0"/>
              <a:t>Придумайте 5 идей, которые бы могли использовать библиотекари для реализации этой возможности в нашей стране</a:t>
            </a:r>
            <a:endParaRPr lang="en-GB" dirty="0"/>
          </a:p>
          <a:p>
            <a:pPr marL="0" lv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GB" dirty="0"/>
              <a:t/>
            </a:r>
            <a:br>
              <a:rPr lang="en-GB" dirty="0"/>
            </a:br>
            <a:r>
              <a:rPr lang="ru-RU" sz="2000" dirty="0" smtClean="0"/>
              <a:t>Возможность </a:t>
            </a:r>
            <a:r>
              <a:rPr lang="en-GB" sz="2000" dirty="0" smtClean="0"/>
              <a:t>5</a:t>
            </a:r>
            <a:r>
              <a:rPr lang="en-GB" sz="2000" dirty="0"/>
              <a:t>: </a:t>
            </a:r>
            <a:r>
              <a:rPr lang="ru-RU" sz="2000" dirty="0" smtClean="0"/>
              <a:t>Какие 5 </a:t>
            </a:r>
            <a:r>
              <a:rPr lang="ru-RU" sz="2000" dirty="0" smtClean="0"/>
              <a:t>решительных действий мы (как библиотекари) могли бы предпринять, </a:t>
            </a:r>
            <a:r>
              <a:rPr lang="ru-RU" sz="2000" dirty="0" smtClean="0"/>
              <a:t>чтобы улучшить ситуацию с </a:t>
            </a:r>
            <a:r>
              <a:rPr lang="ru-RU" sz="2000" dirty="0" err="1" smtClean="0"/>
              <a:t>адвокацией</a:t>
            </a:r>
            <a:r>
              <a:rPr lang="ru-RU" sz="2000" dirty="0" smtClean="0"/>
              <a:t> (защитой интересов) библиотек в нашей стране? </a:t>
            </a:r>
          </a:p>
          <a:p>
            <a:pPr marL="0" lv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2000" dirty="0" smtClean="0"/>
              <a:t>Возможность </a:t>
            </a:r>
            <a:r>
              <a:rPr lang="en-GB" sz="2000" dirty="0" smtClean="0"/>
              <a:t>7</a:t>
            </a:r>
            <a:r>
              <a:rPr lang="en-GB" sz="2000" dirty="0"/>
              <a:t>: </a:t>
            </a:r>
            <a:r>
              <a:rPr lang="ru-RU" sz="2000" dirty="0" smtClean="0"/>
              <a:t>Какие 5 </a:t>
            </a:r>
            <a:r>
              <a:rPr lang="ru-RU" sz="2000" dirty="0" smtClean="0"/>
              <a:t>решительных действий </a:t>
            </a:r>
            <a:r>
              <a:rPr lang="ru-RU" sz="2000" dirty="0" smtClean="0"/>
              <a:t>мы </a:t>
            </a:r>
            <a:r>
              <a:rPr lang="ru-RU" sz="2000" dirty="0" smtClean="0"/>
              <a:t>(как библиотекари</a:t>
            </a:r>
            <a:r>
              <a:rPr lang="ru-RU" sz="2000" dirty="0" smtClean="0"/>
              <a:t>) могли бы </a:t>
            </a:r>
            <a:r>
              <a:rPr lang="ru-RU" sz="2000" dirty="0" smtClean="0"/>
              <a:t>предпринять для развития сотрудничества </a:t>
            </a:r>
            <a:r>
              <a:rPr lang="ru-RU" sz="2000" dirty="0" smtClean="0"/>
              <a:t>библиотек в нашей стране? Укажите 1 смелую инициативу, направленную на развитие партнерства в регионе</a:t>
            </a:r>
            <a:r>
              <a:rPr lang="en-GB" sz="2000" dirty="0" smtClean="0"/>
              <a:t>.</a:t>
            </a:r>
            <a:endParaRPr lang="en-GB" sz="2000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xmlns="" id="{3EE17E0E-4D5F-4AC4-929A-079C04509EDE}"/>
              </a:ext>
            </a:extLst>
          </p:cNvPr>
          <p:cNvSpPr txBox="1">
            <a:spLocks/>
          </p:cNvSpPr>
          <p:nvPr/>
        </p:nvSpPr>
        <p:spPr>
          <a:xfrm>
            <a:off x="586409" y="6297550"/>
            <a:ext cx="7275924" cy="430179"/>
          </a:xfrm>
          <a:prstGeom prst="rect">
            <a:avLst/>
          </a:prstGeom>
        </p:spPr>
        <p:txBody>
          <a:bodyPr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1800" b="1" dirty="0">
                <a:solidFill>
                  <a:srgbClr val="F2B400"/>
                </a:solidFill>
                <a:latin typeface="Century Gothic" panose="020B0502020202020204" pitchFamily="34" charset="0"/>
              </a:rPr>
              <a:t>Семинар профессионального подразделения ИФЛА</a:t>
            </a:r>
            <a:endParaRPr lang="en-US" sz="1800" b="1" dirty="0">
              <a:solidFill>
                <a:srgbClr val="F2B400"/>
              </a:solidFill>
              <a:latin typeface="Century Gothic" panose="020B0502020202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110C067B-3566-4C2A-8B80-E1AF2CDD82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596966" y="6297551"/>
            <a:ext cx="1944015" cy="430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141382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A29822AA4AE294ABB9ABBC94873A2C1" ma:contentTypeVersion="7" ma:contentTypeDescription="Create a new document." ma:contentTypeScope="" ma:versionID="2defd4f49c6f4d45aa42dc843dbb644a">
  <xsd:schema xmlns:xsd="http://www.w3.org/2001/XMLSchema" xmlns:xs="http://www.w3.org/2001/XMLSchema" xmlns:p="http://schemas.microsoft.com/office/2006/metadata/properties" xmlns:ns2="2e85a74a-14d1-4a70-a1cb-bf85aed931f9" xmlns:ns3="e2ccb4e9-f1ac-4650-8fa3-3907bee8bbee" targetNamespace="http://schemas.microsoft.com/office/2006/metadata/properties" ma:root="true" ma:fieldsID="b6e2b8d6ea2f24e428006ab7690eb3ce" ns2:_="" ns3:_="">
    <xsd:import namespace="2e85a74a-14d1-4a70-a1cb-bf85aed931f9"/>
    <xsd:import namespace="e2ccb4e9-f1ac-4650-8fa3-3907bee8bbe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e85a74a-14d1-4a70-a1cb-bf85aed931f9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2ccb4e9-f1ac-4650-8fa3-3907bee8bbe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3" nillable="true" ma:displayName="MediaServiceAutoTags" ma:description="" ma:internalName="MediaServiceAutoTags" ma:readOnly="true">
      <xsd:simpleType>
        <xsd:restriction base="dms:Text"/>
      </xsd:simpleType>
    </xsd:element>
    <xsd:element name="MediaServiceOCR" ma:index="14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2e85a74a-14d1-4a70-a1cb-bf85aed931f9">
      <UserInfo>
        <DisplayName/>
        <AccountId xsi:nil="true"/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F7194B1A-D6FE-40BD-8DA9-66BDC3B28FA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A286858-A5B3-4450-A0BF-B914977017A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e85a74a-14d1-4a70-a1cb-bf85aed931f9"/>
    <ds:schemaRef ds:uri="e2ccb4e9-f1ac-4650-8fa3-3907bee8bbe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5042E92-6F91-4F57-B022-D89833AE4C61}">
  <ds:schemaRefs>
    <ds:schemaRef ds:uri="http://schemas.microsoft.com/office/2006/documentManagement/types"/>
    <ds:schemaRef ds:uri="http://www.w3.org/XML/1998/namespace"/>
    <ds:schemaRef ds:uri="http://schemas.openxmlformats.org/package/2006/metadata/core-properties"/>
    <ds:schemaRef ds:uri="http://purl.org/dc/elements/1.1/"/>
    <ds:schemaRef ds:uri="http://purl.org/dc/dcmitype/"/>
    <ds:schemaRef ds:uri="http://schemas.microsoft.com/office/infopath/2007/PartnerControls"/>
    <ds:schemaRef ds:uri="e2ccb4e9-f1ac-4650-8fa3-3907bee8bbee"/>
    <ds:schemaRef ds:uri="2e85a74a-14d1-4a70-a1cb-bf85aed931f9"/>
    <ds:schemaRef ds:uri="http://schemas.microsoft.com/office/2006/metadata/properties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577</TotalTime>
  <Words>287</Words>
  <Application>Microsoft Office PowerPoint</Application>
  <PresentationFormat>Произвольный</PresentationFormat>
  <Paragraphs>47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Office Theme</vt:lpstr>
      <vt:lpstr>Слайд 1</vt:lpstr>
      <vt:lpstr>Добро пожаловать!</vt:lpstr>
      <vt:lpstr>Введение</vt:lpstr>
      <vt:lpstr>Слайд 4</vt:lpstr>
      <vt:lpstr>10 возможностей</vt:lpstr>
      <vt:lpstr>Работа в группах</vt:lpstr>
      <vt:lpstr>Определение приоритетных возможностей</vt:lpstr>
      <vt:lpstr>Распределение возможностей между группами</vt:lpstr>
      <vt:lpstr>Формирование идей для плана дальнейших действий</vt:lpstr>
      <vt:lpstr>Представьте свои идеи</vt:lpstr>
      <vt:lpstr>Подведите итоги и отдохните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Violeta Bertolini</dc:creator>
  <cp:lastModifiedBy>Ira</cp:lastModifiedBy>
  <cp:revision>91</cp:revision>
  <dcterms:modified xsi:type="dcterms:W3CDTF">2018-06-10T17:32:57Z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0x0101009A29822AA4AE294ABB9ABBC94873A2C1</vt:lpwstr>
  </property>
  <property fmtid="{D5CDD505-2E9C-101B-9397-08002B2CF9AE}" pid="3" name="Order">
    <vt:r8>1174400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TemplateUrl">
    <vt:lpwstr/>
  </property>
  <property fmtid="{D5CDD505-2E9C-101B-9397-08002B2CF9AE}" pid="7" name="ComplianceAssetId">
    <vt:lpwstr/>
  </property>
</Properties>
</file>