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04" r:id="rId5"/>
    <p:sldId id="257" r:id="rId6"/>
    <p:sldId id="305" r:id="rId7"/>
    <p:sldId id="312" r:id="rId8"/>
    <p:sldId id="271" r:id="rId9"/>
    <p:sldId id="306" r:id="rId10"/>
    <p:sldId id="307" r:id="rId11"/>
    <p:sldId id="311" r:id="rId12"/>
    <p:sldId id="308" r:id="rId13"/>
    <p:sldId id="309" r:id="rId14"/>
    <p:sldId id="310" r:id="rId15"/>
    <p:sldId id="28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adna Matas Casadevall" initials="AMC" lastIdx="6" clrIdx="0">
    <p:extLst/>
  </p:cmAuthor>
  <p:cmAuthor id="2" name="Despina Gerasimidou" initials="DG" lastIdx="2" clrIdx="1">
    <p:extLst/>
  </p:cmAuthor>
  <p:cmAuthor id="3" name="Violeta Bertolini" initials="VB" lastIdx="1" clrIdx="2">
    <p:extLst/>
  </p:cmAuthor>
  <p:cmAuthor id="4" name="Violeta Bertolini" initials="VB [2]" lastIdx="2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1"/>
    <a:srgbClr val="FFFFFF"/>
    <a:srgbClr val="C0E8EC"/>
    <a:srgbClr val="46BCC6"/>
    <a:srgbClr val="F1B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E260B0-40AE-48A9-83C5-DAEA979C7732}" v="102" dt="2018-05-18T09:23:28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18" autoAdjust="0"/>
    <p:restoredTop sz="94780"/>
  </p:normalViewPr>
  <p:slideViewPr>
    <p:cSldViewPr snapToGrid="0">
      <p:cViewPr varScale="1">
        <p:scale>
          <a:sx n="122" d="100"/>
          <a:sy n="122" d="100"/>
        </p:scale>
        <p:origin x="-126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90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 Mandl" userId="e57017e1-cc1b-44ef-915b-11e7728ef5c6" providerId="ADAL" clId="{7FC1AB17-3180-44C4-B0BC-8A5CB46A1279}"/>
    <pc:docChg chg="custSel modSld">
      <pc:chgData name="Helen Mandl" userId="e57017e1-cc1b-44ef-915b-11e7728ef5c6" providerId="ADAL" clId="{7FC1AB17-3180-44C4-B0BC-8A5CB46A1279}" dt="2018-05-16T09:32:39.784" v="81" actId="5793"/>
      <pc:docMkLst>
        <pc:docMk/>
      </pc:docMkLst>
    </pc:docChg>
  </pc:docChgLst>
  <pc:docChgLst>
    <pc:chgData name="Despina Gerasimidou" userId="1e4e5938-f73e-42d3-a61b-def9922739a5" providerId="ADAL" clId="{E7E260B0-40AE-48A9-83C5-DAEA979C7732}"/>
    <pc:docChg chg="undo custSel addSld modSld">
      <pc:chgData name="Despina Gerasimidou" userId="1e4e5938-f73e-42d3-a61b-def9922739a5" providerId="ADAL" clId="{E7E260B0-40AE-48A9-83C5-DAEA979C7732}" dt="2018-05-18T09:23:28.605" v="101" actId="20577"/>
      <pc:docMkLst>
        <pc:docMk/>
      </pc:docMkLst>
      <pc:sldChg chg="modSp">
        <pc:chgData name="Despina Gerasimidou" userId="1e4e5938-f73e-42d3-a61b-def9922739a5" providerId="ADAL" clId="{E7E260B0-40AE-48A9-83C5-DAEA979C7732}" dt="2018-05-18T09:23:14.043" v="100" actId="20577"/>
        <pc:sldMkLst>
          <pc:docMk/>
          <pc:sldMk cId="646985090" sldId="307"/>
        </pc:sldMkLst>
        <pc:spChg chg="mod">
          <ac:chgData name="Despina Gerasimidou" userId="1e4e5938-f73e-42d3-a61b-def9922739a5" providerId="ADAL" clId="{E7E260B0-40AE-48A9-83C5-DAEA979C7732}" dt="2018-05-18T09:23:14.043" v="100" actId="20577"/>
          <ac:spMkLst>
            <pc:docMk/>
            <pc:sldMk cId="646985090" sldId="307"/>
            <ac:spMk id="3" creationId="{251F9A84-729E-4EC7-A4EE-CDE766759BF2}"/>
          </ac:spMkLst>
        </pc:spChg>
      </pc:sldChg>
      <pc:sldChg chg="modSp">
        <pc:chgData name="Despina Gerasimidou" userId="1e4e5938-f73e-42d3-a61b-def9922739a5" providerId="ADAL" clId="{E7E260B0-40AE-48A9-83C5-DAEA979C7732}" dt="2018-05-18T09:23:28.605" v="101" actId="20577"/>
        <pc:sldMkLst>
          <pc:docMk/>
          <pc:sldMk cId="4214138256" sldId="308"/>
        </pc:sldMkLst>
        <pc:spChg chg="mod">
          <ac:chgData name="Despina Gerasimidou" userId="1e4e5938-f73e-42d3-a61b-def9922739a5" providerId="ADAL" clId="{E7E260B0-40AE-48A9-83C5-DAEA979C7732}" dt="2018-05-18T09:23:28.605" v="101" actId="20577"/>
          <ac:spMkLst>
            <pc:docMk/>
            <pc:sldMk cId="4214138256" sldId="308"/>
            <ac:spMk id="3" creationId="{251F9A84-729E-4EC7-A4EE-CDE766759BF2}"/>
          </ac:spMkLst>
        </pc:spChg>
      </pc:sldChg>
      <pc:sldChg chg="add setBg">
        <pc:chgData name="Despina Gerasimidou" userId="1e4e5938-f73e-42d3-a61b-def9922739a5" providerId="ADAL" clId="{E7E260B0-40AE-48A9-83C5-DAEA979C7732}" dt="2018-05-18T09:22:27.025" v="49"/>
        <pc:sldMkLst>
          <pc:docMk/>
          <pc:sldMk cId="3152968212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EB6B9-DAB3-46C2-A615-1DF00BB427CB}" type="datetimeFigureOut">
              <a:rPr lang="en-GB"/>
              <a:pPr/>
              <a:t>28/05/2018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B9397-2F5C-473A-ADDB-C9FFF0C74EBC}" type="slidenum">
              <a:rPr lang="en-GB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059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3739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25338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7882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0177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327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6637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9282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3930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6776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4384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2926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/>
              <a:pPr/>
              <a:t>28/05/2018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5915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 close up of a sign&#10;&#10;Description generated with high confidence">
            <a:extLst>
              <a:ext uri="{FF2B5EF4-FFF2-40B4-BE49-F238E27FC236}">
                <a16:creationId xmlns="" xmlns:a16="http://schemas.microsoft.com/office/drawing/2014/main" id="{042BE893-6479-496D-A0B7-44DFE817F1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8897" y="734404"/>
            <a:ext cx="8214206" cy="5766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8668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分组汇报讨论成果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分钟内介绍行动思路。</a:t>
            </a:r>
            <a:endParaRPr lang="en-GB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763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总结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="" xmlns:a16="http://schemas.microsoft.com/office/drawing/2014/main" id="{C3EF3DE6-C835-AA47-AEA1-8AEE98B04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300" y="2128044"/>
            <a:ext cx="5613400" cy="3746500"/>
          </a:xfrm>
        </p:spPr>
      </p:pic>
    </p:spTree>
    <p:extLst>
      <p:ext uri="{BB962C8B-B14F-4D97-AF65-F5344CB8AC3E}">
        <p14:creationId xmlns="" xmlns:p14="http://schemas.microsoft.com/office/powerpoint/2010/main" val="322778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 smtClean="0"/>
              <a:t>一个强大、联合的图书馆界，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助力信息互通的文明参与型社会</a:t>
            </a:r>
            <a:endParaRPr lang="en-US" sz="3600" dirty="0">
              <a:latin typeface="Franklin Gothic Demi" panose="020B07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我们的愿景，我们的未来</a:t>
            </a:r>
            <a:r>
              <a:rPr 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!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96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欢迎</a:t>
            </a:r>
            <a:r>
              <a:rPr lang="en-GB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!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我们现在已经开始国际图联全球愿景项目第二轮对话。</a:t>
            </a:r>
            <a:endParaRPr lang="en-US" altLang="en-US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基于第一轮对话的成果，我们在此向“点子商店”贡献我们的才智。</a:t>
            </a:r>
            <a:endParaRPr lang="en-US" altLang="en-US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在社交媒体上，使用</a:t>
            </a:r>
            <a:r>
              <a:rPr lang="en-US" altLang="en-US" dirty="0" smtClean="0">
                <a:latin typeface="宋体" pitchFamily="2" charset="-122"/>
                <a:ea typeface="宋体" pitchFamily="2" charset="-122"/>
              </a:rPr>
              <a:t>#</a:t>
            </a:r>
            <a:r>
              <a:rPr lang="en-US" altLang="en-US" dirty="0" err="1" smtClean="0">
                <a:latin typeface="宋体" pitchFamily="2" charset="-122"/>
                <a:ea typeface="宋体" pitchFamily="2" charset="-122"/>
              </a:rPr>
              <a:t>IFLAGlobalVision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标签</a:t>
            </a:r>
            <a:r>
              <a:rPr lang="en-US" altLang="en-US" dirty="0" smtClean="0">
                <a:latin typeface="宋体" pitchFamily="2" charset="-122"/>
                <a:ea typeface="宋体" pitchFamily="2" charset="-122"/>
              </a:rPr>
              <a:t>.</a:t>
            </a:r>
            <a:endParaRPr lang="en-US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48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介绍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请分享如下信息</a:t>
            </a:r>
            <a:r>
              <a:rPr lang="en-GB" dirty="0" smtClean="0">
                <a:latin typeface="宋体" pitchFamily="2" charset="-122"/>
                <a:ea typeface="宋体" pitchFamily="2" charset="-122"/>
              </a:rPr>
              <a:t>:</a:t>
            </a:r>
            <a:endParaRPr lang="en-GB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姓名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图书馆从业时长（年）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从业的图书馆类型：</a:t>
            </a:r>
            <a:r>
              <a:rPr lang="en-GB" dirty="0">
                <a:latin typeface="宋体" pitchFamily="2" charset="-122"/>
                <a:ea typeface="宋体" pitchFamily="2" charset="-122"/>
              </a:rPr>
              <a:t/>
            </a:r>
            <a:br>
              <a:rPr lang="en-GB" dirty="0">
                <a:latin typeface="宋体" pitchFamily="2" charset="-122"/>
                <a:ea typeface="宋体" pitchFamily="2" charset="-122"/>
              </a:rPr>
            </a:br>
            <a:r>
              <a:rPr lang="en-GB" sz="2000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国家图书馆，专业图书馆，研究图书馆，公共图书馆，学校图书馆，特殊图书馆，其他，或非图书馆从业人员</a:t>
            </a:r>
            <a:r>
              <a:rPr lang="en-GB" sz="2000" dirty="0" smtClean="0">
                <a:latin typeface="宋体" pitchFamily="2" charset="-122"/>
                <a:ea typeface="宋体" pitchFamily="2" charset="-122"/>
              </a:rPr>
              <a:t>)</a:t>
            </a:r>
            <a:endParaRPr lang="en-GB" sz="2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051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 smtClean="0"/>
              <a:t>一个强大、联合的图书馆界，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助力信息互通的文明参与型社会</a:t>
            </a:r>
            <a:endParaRPr lang="en-US" sz="3600" dirty="0">
              <a:latin typeface="Franklin Gothic Demi" panose="020B07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我们的愿景，我们的未来</a:t>
            </a:r>
            <a:r>
              <a:rPr 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!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296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413"/>
            <a:ext cx="10515600" cy="1325563"/>
          </a:xfrm>
        </p:spPr>
        <p:txBody>
          <a:bodyPr/>
          <a:lstStyle/>
          <a:p>
            <a:r>
              <a:rPr lang="es-AR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10</a:t>
            </a:r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大机遇</a:t>
            </a:r>
            <a:endParaRPr lang="es-AR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5474183D-3BB9-41AE-8947-AAB64CD4D275}"/>
              </a:ext>
            </a:extLst>
          </p:cNvPr>
          <p:cNvSpPr txBox="1">
            <a:spLocks/>
          </p:cNvSpPr>
          <p:nvPr/>
        </p:nvSpPr>
        <p:spPr>
          <a:xfrm>
            <a:off x="838200" y="6330074"/>
            <a:ext cx="7275924" cy="437778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图片 9" descr="无标题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579" y="1494693"/>
            <a:ext cx="3563914" cy="4732827"/>
          </a:xfrm>
          <a:prstGeom prst="rect">
            <a:avLst/>
          </a:prstGeom>
        </p:spPr>
      </p:pic>
      <p:pic>
        <p:nvPicPr>
          <p:cNvPr id="11" name="图片 10" descr="无标题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827" y="659423"/>
            <a:ext cx="4092755" cy="54072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180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创建讨论组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请创建五个同等规模的讨论组。</a:t>
            </a:r>
            <a:endParaRPr lang="en-GB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6286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将机遇按照优先等级排序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每个讨论组都要完成以下工作：</a:t>
            </a:r>
            <a:endParaRPr lang="en-US" altLang="zh-CN" dirty="0" smtClean="0"/>
          </a:p>
          <a:p>
            <a:r>
              <a:rPr lang="zh-CN" altLang="en-US" dirty="0" smtClean="0"/>
              <a:t>讨论第一轮对话的成果（亮点和机遇）。</a:t>
            </a:r>
            <a:endParaRPr lang="en-US" dirty="0"/>
          </a:p>
          <a:p>
            <a:r>
              <a:rPr lang="zh-CN" altLang="en-US" dirty="0" smtClean="0"/>
              <a:t>列举对于本国来说最重要的前</a:t>
            </a:r>
            <a:r>
              <a:rPr lang="en-US" altLang="zh-CN" dirty="0" smtClean="0"/>
              <a:t>3</a:t>
            </a:r>
            <a:r>
              <a:rPr lang="zh-CN" altLang="en-US" dirty="0" smtClean="0"/>
              <a:t>项机遇。</a:t>
            </a:r>
            <a:endParaRPr lang="en-US" dirty="0"/>
          </a:p>
          <a:p>
            <a:r>
              <a:rPr lang="zh-CN" altLang="en-US" dirty="0" smtClean="0"/>
              <a:t>列举对于本区域来说最重要的前</a:t>
            </a:r>
            <a:r>
              <a:rPr lang="en-US" altLang="zh-CN" dirty="0" smtClean="0"/>
              <a:t>5</a:t>
            </a:r>
            <a:r>
              <a:rPr lang="zh-CN" altLang="en-US" dirty="0" smtClean="0"/>
              <a:t>项机遇。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zh-CN" altLang="en-US" dirty="0" smtClean="0"/>
              <a:t>然后，根据三个小组的讨论结果，确定本国、本地区最重要的机遇。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698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分组研讨“机遇”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每个小组研究其中一项“机遇”。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三个小组分别研究本国面临的最重要的前</a:t>
            </a:r>
            <a:r>
              <a:rPr lang="en-GB" dirty="0" smtClean="0"/>
              <a:t>3</a:t>
            </a:r>
            <a:r>
              <a:rPr lang="zh-CN" altLang="en-US" dirty="0" smtClean="0"/>
              <a:t>项机遇。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其中一个小组重点研究“机遇</a:t>
            </a:r>
            <a:r>
              <a:rPr lang="en-US" altLang="zh-CN" dirty="0" smtClean="0"/>
              <a:t>5</a:t>
            </a:r>
            <a:r>
              <a:rPr lang="zh-CN" altLang="en-US" dirty="0" smtClean="0"/>
              <a:t>”，即“倡导与宣传”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其中一个小组重点研究“机遇</a:t>
            </a:r>
            <a:r>
              <a:rPr lang="en-US" altLang="zh-CN" dirty="0" smtClean="0"/>
              <a:t>7</a:t>
            </a:r>
            <a:r>
              <a:rPr lang="zh-CN" altLang="en-US" dirty="0" smtClean="0"/>
              <a:t>”，即“协作”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3929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确定行动思路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在你的小组中：</a:t>
            </a:r>
            <a:endParaRPr lang="en-GB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作为图书馆员，我们应该为实现该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“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机遇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采取的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个行动是什么？</a:t>
            </a:r>
            <a:endParaRPr lang="en-GB" dirty="0">
              <a:latin typeface="宋体" pitchFamily="2" charset="-122"/>
              <a:ea typeface="宋体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 smtClean="0">
              <a:latin typeface="宋体" pitchFamily="2" charset="-122"/>
              <a:ea typeface="宋体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宋体" pitchFamily="2" charset="-122"/>
                <a:ea typeface="宋体" pitchFamily="2" charset="-122"/>
              </a:rPr>
              <a:t/>
            </a:r>
            <a:br>
              <a:rPr lang="en-GB" dirty="0">
                <a:latin typeface="宋体" pitchFamily="2" charset="-122"/>
                <a:ea typeface="宋体" pitchFamily="2" charset="-122"/>
              </a:rPr>
            </a:b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机遇</a:t>
            </a:r>
            <a:r>
              <a:rPr lang="en-GB" sz="20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GB" sz="2000" dirty="0">
                <a:latin typeface="宋体" pitchFamily="2" charset="-122"/>
                <a:ea typeface="宋体" pitchFamily="2" charset="-122"/>
              </a:rPr>
              <a:t>5: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为了改善本国图书馆事业的宣传和倡导工作，我们最应该采取的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个行动是什么？</a:t>
            </a:r>
            <a:r>
              <a:rPr lang="en-GB" sz="2000" dirty="0">
                <a:latin typeface="宋体" pitchFamily="2" charset="-122"/>
                <a:ea typeface="宋体" pitchFamily="2" charset="-122"/>
              </a:rPr>
              <a:t/>
            </a:r>
            <a:br>
              <a:rPr lang="en-GB" sz="2000" dirty="0">
                <a:latin typeface="宋体" pitchFamily="2" charset="-122"/>
                <a:ea typeface="宋体" pitchFamily="2" charset="-122"/>
              </a:rPr>
            </a:b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机遇</a:t>
            </a:r>
            <a:r>
              <a:rPr lang="en-GB" sz="20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GB" sz="2000" dirty="0">
                <a:latin typeface="宋体" pitchFamily="2" charset="-122"/>
                <a:ea typeface="宋体" pitchFamily="2" charset="-122"/>
              </a:rPr>
              <a:t>7: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为了改善本国图书馆界的相互协作，我们最应该采取的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个行动是什么？</a:t>
            </a:r>
            <a:endParaRPr lang="en-US" altLang="zh-CN" sz="2000" dirty="0" smtClean="0">
              <a:latin typeface="宋体" pitchFamily="2" charset="-122"/>
              <a:ea typeface="宋体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此外，列举一项本区域最应该采取的行动。</a:t>
            </a:r>
            <a:endParaRPr lang="en-GB" sz="2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国际图联下设专业机构研讨会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4138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e85a74a-14d1-4a70-a1cb-bf85aed931f9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29822AA4AE294ABB9ABBC94873A2C1" ma:contentTypeVersion="7" ma:contentTypeDescription="Create a new document." ma:contentTypeScope="" ma:versionID="2defd4f49c6f4d45aa42dc843dbb644a">
  <xsd:schema xmlns:xsd="http://www.w3.org/2001/XMLSchema" xmlns:xs="http://www.w3.org/2001/XMLSchema" xmlns:p="http://schemas.microsoft.com/office/2006/metadata/properties" xmlns:ns2="2e85a74a-14d1-4a70-a1cb-bf85aed931f9" xmlns:ns3="e2ccb4e9-f1ac-4650-8fa3-3907bee8bbee" targetNamespace="http://schemas.microsoft.com/office/2006/metadata/properties" ma:root="true" ma:fieldsID="b6e2b8d6ea2f24e428006ab7690eb3ce" ns2:_="" ns3:_="">
    <xsd:import namespace="2e85a74a-14d1-4a70-a1cb-bf85aed931f9"/>
    <xsd:import namespace="e2ccb4e9-f1ac-4650-8fa3-3907bee8bbe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85a74a-14d1-4a70-a1cb-bf85aed931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cb4e9-f1ac-4650-8fa3-3907bee8bb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042E92-6F91-4F57-B022-D89833AE4C61}">
  <ds:schemaRefs>
    <ds:schemaRef ds:uri="http://purl.org/dc/dcmitype/"/>
    <ds:schemaRef ds:uri="2e85a74a-14d1-4a70-a1cb-bf85aed931f9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e2ccb4e9-f1ac-4650-8fa3-3907bee8bbee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A286858-A5B3-4450-A0BF-B914977017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85a74a-14d1-4a70-a1cb-bf85aed931f9"/>
    <ds:schemaRef ds:uri="e2ccb4e9-f1ac-4650-8fa3-3907bee8bb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194B1A-D6FE-40BD-8DA9-66BDC3B28F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362</Words>
  <Application>Microsoft Office PowerPoint</Application>
  <PresentationFormat>自定义</PresentationFormat>
  <Paragraphs>50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Theme</vt:lpstr>
      <vt:lpstr>幻灯片 1</vt:lpstr>
      <vt:lpstr>欢迎!</vt:lpstr>
      <vt:lpstr>介绍</vt:lpstr>
      <vt:lpstr>幻灯片 4</vt:lpstr>
      <vt:lpstr>10大机遇</vt:lpstr>
      <vt:lpstr>创建讨论组</vt:lpstr>
      <vt:lpstr>将机遇按照优先等级排序</vt:lpstr>
      <vt:lpstr>分组研讨“机遇”</vt:lpstr>
      <vt:lpstr>确定行动思路</vt:lpstr>
      <vt:lpstr>分组汇报讨论成果</vt:lpstr>
      <vt:lpstr>总结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Violeta Bertolini</dc:creator>
  <cp:lastModifiedBy>万户网络</cp:lastModifiedBy>
  <cp:revision>85</cp:revision>
  <dcterms:modified xsi:type="dcterms:W3CDTF">2018-05-28T01:46:30Z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0x0101009A29822AA4AE294ABB9ABBC94873A2C1</vt:lpwstr>
  </property>
  <property fmtid="{D5CDD505-2E9C-101B-9397-08002B2CF9AE}" pid="3" name="Order">
    <vt:r8>1174400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