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47" r:id="rId1"/>
  </p:sldMasterIdLst>
  <p:notesMasterIdLst>
    <p:notesMasterId r:id="rId12"/>
  </p:notesMasterIdLst>
  <p:handoutMasterIdLst>
    <p:handoutMasterId r:id="rId13"/>
  </p:handoutMasterIdLst>
  <p:sldIdLst>
    <p:sldId id="756" r:id="rId2"/>
    <p:sldId id="757" r:id="rId3"/>
    <p:sldId id="758" r:id="rId4"/>
    <p:sldId id="759" r:id="rId5"/>
    <p:sldId id="760" r:id="rId6"/>
    <p:sldId id="761" r:id="rId7"/>
    <p:sldId id="762" r:id="rId8"/>
    <p:sldId id="763" r:id="rId9"/>
    <p:sldId id="764" r:id="rId10"/>
    <p:sldId id="765" r:id="rId11"/>
  </p:sldIdLst>
  <p:sldSz cx="9144000" cy="6858000" type="screen4x3"/>
  <p:notesSz cx="6797675" cy="9928225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1787"/>
    <a:srgbClr val="C3C3F6"/>
    <a:srgbClr val="9BC0C0"/>
    <a:srgbClr val="99BEBE"/>
    <a:srgbClr val="E89A53"/>
    <a:srgbClr val="EF950E"/>
    <a:srgbClr val="D83C20"/>
    <a:srgbClr val="CE8604"/>
    <a:srgbClr val="DA4429"/>
    <a:srgbClr val="6D1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89954" autoAdjust="0"/>
  </p:normalViewPr>
  <p:slideViewPr>
    <p:cSldViewPr>
      <p:cViewPr varScale="1">
        <p:scale>
          <a:sx n="63" d="100"/>
          <a:sy n="63" d="100"/>
        </p:scale>
        <p:origin x="1392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CC34317-8786-4465-B300-1779434E4ADB}" type="datetimeFigureOut">
              <a:rPr lang="zh-CN" altLang="en-US"/>
              <a:pPr>
                <a:defRPr/>
              </a:pPr>
              <a:t>2018-9-12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2013'</a:t>
            </a:r>
            <a:r>
              <a:rPr lang="zh-CN" altLang="en-US"/>
              <a:t>中国开放获取推介周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EC8F1E5-191F-4C7D-A279-E853B5CA2C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08918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F4EEA042-E264-4A63-8507-A472EE063140}" type="datetimeFigureOut">
              <a:rPr lang="zh-CN" altLang="en-US"/>
              <a:pPr>
                <a:defRPr/>
              </a:pPr>
              <a:t>2018-9-12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2013'</a:t>
            </a:r>
            <a:r>
              <a:rPr lang="zh-CN" altLang="en-US"/>
              <a:t>中国开放获取推介周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432B911-35A3-4B25-9CE8-BDC1550494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309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/>
          <a:lstStyle>
            <a:lvl1pPr>
              <a:defRPr sz="30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>
            <a:lvl1pPr>
              <a:buClr>
                <a:srgbClr val="7030A0"/>
              </a:buClr>
              <a:buSzPct val="80000"/>
              <a:buFont typeface="Wingdings" pitchFamily="2" charset="2"/>
              <a:buChar char="n"/>
              <a:defRPr>
                <a:latin typeface="+mj-ea"/>
                <a:ea typeface="+mj-ea"/>
              </a:defRPr>
            </a:lvl1pPr>
            <a:lvl2pPr>
              <a:defRPr b="1">
                <a:latin typeface="华文楷体" pitchFamily="2" charset="-122"/>
                <a:ea typeface="华文楷体" pitchFamily="2" charset="-122"/>
              </a:defRPr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33373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5217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AFA92EC-AFA7-40E8-A46A-D3E496CF5336}" type="datetimeFigureOut">
              <a:rPr lang="zh-CN" altLang="en-US" smtClean="0"/>
              <a:t>2018-9-12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65A6A4-A941-4EE2-B14A-7D674465E4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3646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AFA92EC-AFA7-40E8-A46A-D3E496CF5336}" type="datetimeFigureOut">
              <a:rPr lang="zh-CN" altLang="en-US" smtClean="0"/>
              <a:t>2018-9-12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65A6A4-A941-4EE2-B14A-7D674465E4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042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as" descr="las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793751" y="80964"/>
            <a:ext cx="3535363" cy="315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.png" descr="image.png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792162" y="53975"/>
            <a:ext cx="5292726" cy="35083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标题文本"/>
          <p:cNvSpPr txBox="1">
            <a:spLocks noGrp="1"/>
          </p:cNvSpPr>
          <p:nvPr>
            <p:ph type="title"/>
          </p:nvPr>
        </p:nvSpPr>
        <p:spPr>
          <a:xfrm>
            <a:off x="457200" y="436564"/>
            <a:ext cx="8229600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5" name="正文级别 1…"/>
          <p:cNvSpPr txBox="1">
            <a:spLocks noGrp="1"/>
          </p:cNvSpPr>
          <p:nvPr>
            <p:ph type="body" idx="1"/>
          </p:nvPr>
        </p:nvSpPr>
        <p:spPr>
          <a:xfrm>
            <a:off x="457200" y="1412877"/>
            <a:ext cx="8229600" cy="4968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</p:spTree>
    <p:extLst>
      <p:ext uri="{BB962C8B-B14F-4D97-AF65-F5344CB8AC3E}">
        <p14:creationId xmlns:p14="http://schemas.microsoft.com/office/powerpoint/2010/main" val="2120947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  <p:sldLayoutId id="2147484360" r:id="rId2"/>
    <p:sldLayoutId id="2147484361" r:id="rId3"/>
    <p:sldLayoutId id="2147484362" r:id="rId4"/>
  </p:sldLayoutIdLst>
  <p:transition spd="med"/>
  <p:timing>
    <p:tnLst>
      <p:par>
        <p:cTn id="1" dur="indefinite" restart="never" nodeType="tmRoot"/>
      </p:par>
    </p:tnLst>
  </p:timing>
  <p:hf hdr="0" ftr="0"/>
  <p:txStyles>
    <p:titleStyle>
      <a:lvl1pPr marL="0" marR="0" indent="0" algn="ct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342900" algn="ct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685800" algn="ct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028700" algn="ct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371600" algn="ct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57175" marR="0" indent="-257175" algn="l" defTabSz="685800" rtl="0" eaLnBrk="1" latinLnBrk="0" hangingPunct="1">
        <a:lnSpc>
          <a:spcPct val="100000"/>
        </a:lnSpc>
        <a:spcBef>
          <a:spcPts val="525"/>
        </a:spcBef>
        <a:spcAft>
          <a:spcPts val="0"/>
        </a:spcAft>
        <a:buClr>
          <a:srgbClr val="CC00CC"/>
        </a:buClr>
        <a:buSzPct val="80000"/>
        <a:buFontTx/>
        <a:buChar char="»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87828" marR="0" indent="-244928" algn="l" defTabSz="685800" rtl="0" eaLnBrk="1" latinLnBrk="0" hangingPunct="1">
        <a:lnSpc>
          <a:spcPct val="100000"/>
        </a:lnSpc>
        <a:spcBef>
          <a:spcPts val="525"/>
        </a:spcBef>
        <a:spcAft>
          <a:spcPts val="0"/>
        </a:spcAft>
        <a:buClr>
          <a:srgbClr val="CC00CC"/>
        </a:buClr>
        <a:buSzPct val="100000"/>
        <a:buFontTx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914400" marR="0" indent="-228600" algn="l" defTabSz="685800" rtl="0" eaLnBrk="1" latinLnBrk="0" hangingPunct="1">
        <a:lnSpc>
          <a:spcPct val="100000"/>
        </a:lnSpc>
        <a:spcBef>
          <a:spcPts val="525"/>
        </a:spcBef>
        <a:spcAft>
          <a:spcPts val="0"/>
        </a:spcAft>
        <a:buClr>
          <a:srgbClr val="CC00CC"/>
        </a:buClr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303020" marR="0" indent="-274320" algn="l" defTabSz="685800" rtl="0" eaLnBrk="1" latinLnBrk="0" hangingPunct="1">
        <a:lnSpc>
          <a:spcPct val="100000"/>
        </a:lnSpc>
        <a:spcBef>
          <a:spcPts val="525"/>
        </a:spcBef>
        <a:spcAft>
          <a:spcPts val="0"/>
        </a:spcAft>
        <a:buClr>
          <a:srgbClr val="CC00CC"/>
        </a:buClr>
        <a:buSzPct val="100000"/>
        <a:buFontTx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676400" marR="0" indent="-304800" algn="l" defTabSz="685800" rtl="0" eaLnBrk="1" latinLnBrk="0" hangingPunct="1">
        <a:lnSpc>
          <a:spcPct val="100000"/>
        </a:lnSpc>
        <a:spcBef>
          <a:spcPts val="525"/>
        </a:spcBef>
        <a:spcAft>
          <a:spcPts val="0"/>
        </a:spcAft>
        <a:buClr>
          <a:srgbClr val="CC00CC"/>
        </a:buClr>
        <a:buSzPct val="100000"/>
        <a:buFontTx/>
        <a:buChar char="»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019300" marR="0" indent="-304800" algn="l" defTabSz="685800" rtl="0" eaLnBrk="1" latinLnBrk="0" hangingPunct="1">
        <a:lnSpc>
          <a:spcPct val="100000"/>
        </a:lnSpc>
        <a:spcBef>
          <a:spcPts val="525"/>
        </a:spcBef>
        <a:spcAft>
          <a:spcPts val="0"/>
        </a:spcAft>
        <a:buClr>
          <a:srgbClr val="CC00CC"/>
        </a:buClr>
        <a:buSzPct val="100000"/>
        <a:buFont typeface="Wingdings"/>
        <a:buChar char="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362200" marR="0" indent="-304800" algn="l" defTabSz="685800" rtl="0" eaLnBrk="1" latinLnBrk="0" hangingPunct="1">
        <a:lnSpc>
          <a:spcPct val="100000"/>
        </a:lnSpc>
        <a:spcBef>
          <a:spcPts val="525"/>
        </a:spcBef>
        <a:spcAft>
          <a:spcPts val="0"/>
        </a:spcAft>
        <a:buClr>
          <a:srgbClr val="CC00CC"/>
        </a:buClr>
        <a:buSzPct val="100000"/>
        <a:buFont typeface="Wingdings"/>
        <a:buChar char="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705100" marR="0" indent="-304800" algn="l" defTabSz="685800" rtl="0" eaLnBrk="1" latinLnBrk="0" hangingPunct="1">
        <a:lnSpc>
          <a:spcPct val="100000"/>
        </a:lnSpc>
        <a:spcBef>
          <a:spcPts val="525"/>
        </a:spcBef>
        <a:spcAft>
          <a:spcPts val="0"/>
        </a:spcAft>
        <a:buClr>
          <a:srgbClr val="CC00CC"/>
        </a:buClr>
        <a:buSzPct val="100000"/>
        <a:buFont typeface="Wingdings"/>
        <a:buChar char="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048000" marR="0" indent="-304800" algn="l" defTabSz="685800" rtl="0" eaLnBrk="1" latinLnBrk="0" hangingPunct="1">
        <a:lnSpc>
          <a:spcPct val="100000"/>
        </a:lnSpc>
        <a:spcBef>
          <a:spcPts val="525"/>
        </a:spcBef>
        <a:spcAft>
          <a:spcPts val="0"/>
        </a:spcAft>
        <a:buClr>
          <a:srgbClr val="CC00CC"/>
        </a:buClr>
        <a:buSzPct val="100000"/>
        <a:buFont typeface="Wingdings"/>
        <a:buChar char="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icrosoft YaHei"/>
        </a:defRPr>
      </a:lvl1pPr>
      <a:lvl2pPr marL="0" marR="0" indent="34290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icrosoft YaHei"/>
        </a:defRPr>
      </a:lvl2pPr>
      <a:lvl3pPr marL="0" marR="0" indent="68580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icrosoft YaHei"/>
        </a:defRPr>
      </a:lvl3pPr>
      <a:lvl4pPr marL="0" marR="0" indent="102870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icrosoft YaHei"/>
        </a:defRPr>
      </a:lvl4pPr>
      <a:lvl5pPr marL="0" marR="0" indent="137160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icrosoft YaHei"/>
        </a:defRPr>
      </a:lvl5pPr>
      <a:lvl6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icrosoft YaHei"/>
        </a:defRPr>
      </a:lvl6pPr>
      <a:lvl7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icrosoft YaHei"/>
        </a:defRPr>
      </a:lvl7pPr>
      <a:lvl8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icrosoft YaHei"/>
        </a:defRPr>
      </a:lvl8pPr>
      <a:lvl9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icrosoft YaHe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zhaoyan@mail.las.ac.cn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84" y="-5576"/>
            <a:ext cx="9144000" cy="6858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华文楷体"/>
              <a:ea typeface="华文楷体"/>
              <a:cs typeface="华文楷体"/>
              <a:sym typeface="华文楷体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02041" y="854378"/>
            <a:ext cx="75620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Help librarians better </a:t>
            </a:r>
            <a:r>
              <a:rPr lang="en-US" altLang="zh-CN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u</a:t>
            </a:r>
            <a:r>
              <a:rPr lang="en-US" altLang="zh-CN" sz="36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nderstand </a:t>
            </a:r>
            <a:r>
              <a:rPr lang="en-US" altLang="zh-CN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c</a:t>
            </a:r>
            <a:r>
              <a:rPr lang="en-US" altLang="zh-CN" sz="36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opyright</a:t>
            </a:r>
            <a:r>
              <a:rPr lang="zh-CN" altLang="en-US" sz="36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：</a:t>
            </a:r>
            <a:endParaRPr lang="en-US" altLang="zh-CN" sz="3600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altLang="zh-CN" sz="36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Copyright @ Chinese Libraries</a:t>
            </a:r>
            <a:endParaRPr lang="zh-CN" altLang="en-US" sz="3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5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19DA592D-379E-4C89-8D61-EAADADF7F8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364" y="5405796"/>
            <a:ext cx="2708482" cy="947166"/>
          </a:xfrm>
          <a:prstGeom prst="rect">
            <a:avLst/>
          </a:prstGeom>
        </p:spPr>
      </p:pic>
      <p:pic>
        <p:nvPicPr>
          <p:cNvPr id="9" name="Picture 2" descr="N:\Literature\IFLA_Proposals\NILP\Resources\IFLA-20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2742" y="4650067"/>
            <a:ext cx="1472184" cy="1712541"/>
          </a:xfrm>
          <a:prstGeom prst="rect">
            <a:avLst/>
          </a:prstGeom>
          <a:noFill/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40" y="5070005"/>
            <a:ext cx="1675503" cy="1282957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5089BDB6-6DA1-4737-A158-8C528C3FDAA2}"/>
              </a:ext>
            </a:extLst>
          </p:cNvPr>
          <p:cNvSpPr txBox="1">
            <a:spLocks/>
          </p:cNvSpPr>
          <p:nvPr/>
        </p:nvSpPr>
        <p:spPr>
          <a:xfrm>
            <a:off x="11085" y="3356992"/>
            <a:ext cx="9144000" cy="1221638"/>
          </a:xfrm>
          <a:prstGeom prst="rect">
            <a:avLst/>
          </a:prstGeom>
          <a:solidFill>
            <a:srgbClr val="B01F09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CN" sz="180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Zhao, Yan   </a:t>
            </a:r>
            <a:r>
              <a:rPr lang="zh-CN" altLang="en-US" sz="180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赵 艳 </a:t>
            </a:r>
            <a:endParaRPr lang="en-US" altLang="zh-CN" sz="1800" b="1" dirty="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CN" sz="1800" b="1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IFLA International </a:t>
            </a:r>
            <a:r>
              <a:rPr lang="en-US" altLang="zh-CN" sz="180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en-US" altLang="zh-CN" sz="1800" b="1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eaders </a:t>
            </a:r>
            <a:r>
              <a:rPr lang="en-US" altLang="zh-CN" sz="1800" b="1" dirty="0" err="1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en-US" altLang="zh-CN" sz="1800" b="1" dirty="0" err="1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rogramme</a:t>
            </a:r>
            <a:r>
              <a:rPr lang="en-US" altLang="zh-CN" sz="180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Cohort </a:t>
            </a:r>
            <a:r>
              <a:rPr lang="en-US" altLang="zh-CN" sz="1800" b="1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CN" sz="1800" b="1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National </a:t>
            </a:r>
            <a:r>
              <a:rPr lang="en-US" altLang="zh-CN" sz="180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Science Library, Chinese Academy of Sciences, China</a:t>
            </a:r>
            <a:endParaRPr lang="en-US" sz="180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412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452688" y="4735768"/>
            <a:ext cx="4752784" cy="1500187"/>
          </a:xfrm>
        </p:spPr>
        <p:txBody>
          <a:bodyPr>
            <a:normAutofit/>
          </a:bodyPr>
          <a:lstStyle/>
          <a:p>
            <a:r>
              <a:rPr lang="en-US" altLang="zh-CN" sz="4800" b="1" cap="all" dirty="0">
                <a:solidFill>
                  <a:srgbClr val="B01F09"/>
                </a:solidFill>
                <a:latin typeface="Century Gothic" panose="020B0502020202020204" pitchFamily="34" charset="0"/>
                <a:ea typeface="+mj-ea"/>
                <a:cs typeface="+mj-cs"/>
              </a:rPr>
              <a:t>Thank you</a:t>
            </a:r>
            <a:r>
              <a:rPr lang="en-US" altLang="zh-CN" sz="4800" b="1" cap="all" dirty="0" smtClean="0">
                <a:solidFill>
                  <a:srgbClr val="B01F09"/>
                </a:solidFill>
                <a:latin typeface="Century Gothic" panose="020B0502020202020204" pitchFamily="34" charset="0"/>
                <a:ea typeface="+mj-ea"/>
                <a:cs typeface="+mj-cs"/>
              </a:rPr>
              <a:t>!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989838"/>
            <a:ext cx="4023360" cy="3005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文本框 1"/>
          <p:cNvSpPr txBox="1"/>
          <p:nvPr/>
        </p:nvSpPr>
        <p:spPr>
          <a:xfrm>
            <a:off x="2825496" y="5669280"/>
            <a:ext cx="3739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hlinkClick r:id="rId3"/>
              </a:rPr>
              <a:t>zhaoyan@mail.las.ac.cn</a:t>
            </a:r>
            <a:endParaRPr lang="en-US" altLang="zh-CN" sz="2400" dirty="0" smtClean="0">
              <a:solidFill>
                <a:srgbClr val="C00000"/>
              </a:solidFill>
            </a:endParaRPr>
          </a:p>
          <a:p>
            <a:endParaRPr lang="zh-CN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63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Project Goals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CN" dirty="0"/>
              <a:t>H</a:t>
            </a:r>
            <a:r>
              <a:rPr lang="en-US" altLang="zh-CN" dirty="0" smtClean="0"/>
              <a:t>elp </a:t>
            </a:r>
            <a:r>
              <a:rPr lang="en-US" altLang="zh-CN" dirty="0"/>
              <a:t>Chinese librarians better understand </a:t>
            </a:r>
            <a:r>
              <a:rPr lang="en-US" altLang="zh-CN" dirty="0" smtClean="0"/>
              <a:t>copyright</a:t>
            </a:r>
          </a:p>
          <a:p>
            <a:pPr lvl="0"/>
            <a:r>
              <a:rPr lang="en-US" altLang="zh-CN" dirty="0" smtClean="0"/>
              <a:t>Help </a:t>
            </a:r>
            <a:r>
              <a:rPr lang="en-US" altLang="zh-CN" dirty="0"/>
              <a:t>libraries take full advantage of the granted </a:t>
            </a:r>
            <a:r>
              <a:rPr lang="en-US" altLang="zh-CN" dirty="0" smtClean="0"/>
              <a:t>rights</a:t>
            </a:r>
          </a:p>
          <a:p>
            <a:pPr lvl="0"/>
            <a:r>
              <a:rPr lang="en-US" altLang="zh-CN" dirty="0"/>
              <a:t>H</a:t>
            </a:r>
            <a:r>
              <a:rPr lang="en-US" altLang="zh-CN" dirty="0" smtClean="0"/>
              <a:t>elp libraries </a:t>
            </a:r>
            <a:r>
              <a:rPr lang="en-US" altLang="zh-CN" dirty="0"/>
              <a:t>identify, evaluate and reduce the copyright risks</a:t>
            </a:r>
            <a:endParaRPr lang="zh-CN" altLang="zh-CN" dirty="0"/>
          </a:p>
          <a:p>
            <a:pPr lvl="0"/>
            <a:r>
              <a:rPr lang="en-US" altLang="zh-CN" dirty="0" smtClean="0"/>
              <a:t>Provide guidelines for implementing library </a:t>
            </a:r>
            <a:r>
              <a:rPr lang="en-US" altLang="zh-CN" dirty="0"/>
              <a:t>services </a:t>
            </a:r>
            <a:r>
              <a:rPr lang="en-US" altLang="zh-CN" dirty="0" smtClean="0"/>
              <a:t>legitimate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53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Expected Outcomes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 connected copyright network </a:t>
            </a:r>
            <a:r>
              <a:rPr lang="en-US" altLang="zh-CN" dirty="0" smtClean="0"/>
              <a:t>across libraries and copyright experts</a:t>
            </a:r>
            <a:endParaRPr lang="zh-CN" altLang="zh-CN" dirty="0"/>
          </a:p>
          <a:p>
            <a:r>
              <a:rPr lang="en-US" altLang="zh-CN" dirty="0" smtClean="0"/>
              <a:t>A practical guidebook on copyright issues for </a:t>
            </a:r>
            <a:r>
              <a:rPr lang="en-US" altLang="zh-CN" dirty="0"/>
              <a:t>Chinese </a:t>
            </a:r>
            <a:r>
              <a:rPr lang="en-US" altLang="zh-CN" dirty="0" smtClean="0"/>
              <a:t>Library services</a:t>
            </a:r>
          </a:p>
          <a:p>
            <a:pPr lvl="0"/>
            <a:r>
              <a:rPr lang="en-US" altLang="zh-CN" dirty="0" smtClean="0"/>
              <a:t>An annual seminar for knowledge </a:t>
            </a:r>
            <a:r>
              <a:rPr lang="en-US" altLang="zh-CN" dirty="0"/>
              <a:t>sharing, best practice showcasing </a:t>
            </a:r>
            <a:r>
              <a:rPr lang="en-US" altLang="zh-CN" dirty="0" smtClean="0"/>
              <a:t>on copyright issues</a:t>
            </a:r>
            <a:endParaRPr lang="zh-CN" altLang="zh-CN" dirty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425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Preparation W</a:t>
            </a:r>
            <a:r>
              <a:rPr lang="en-US" altLang="zh-CN" dirty="0" smtClean="0"/>
              <a:t>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5838" y="1484784"/>
            <a:ext cx="3886200" cy="4351338"/>
          </a:xfrm>
        </p:spPr>
        <p:txBody>
          <a:bodyPr/>
          <a:lstStyle/>
          <a:p>
            <a:r>
              <a:rPr lang="en-US" altLang="zh-CN" dirty="0" smtClean="0"/>
              <a:t>Collect Data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00600" y="1484784"/>
            <a:ext cx="3886200" cy="4351338"/>
          </a:xfrm>
        </p:spPr>
        <p:txBody>
          <a:bodyPr/>
          <a:lstStyle/>
          <a:p>
            <a:r>
              <a:rPr lang="en-US" altLang="zh-CN" dirty="0"/>
              <a:t>Look for </a:t>
            </a:r>
            <a:r>
              <a:rPr lang="en-US" altLang="zh-CN" dirty="0" smtClean="0"/>
              <a:t>Funding and Collaboration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00" y="3908924"/>
            <a:ext cx="3239788" cy="23009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00" y="1994054"/>
            <a:ext cx="3928400" cy="181368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02"/>
          <a:stretch/>
        </p:blipFill>
        <p:spPr>
          <a:xfrm>
            <a:off x="6245356" y="2715983"/>
            <a:ext cx="1122774" cy="1079217"/>
          </a:xfrm>
          <a:prstGeom prst="flowChartConnector">
            <a:avLst/>
          </a:prstGeom>
          <a:solidFill>
            <a:schemeClr val="bg1"/>
          </a:solidFill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962" y="4057464"/>
            <a:ext cx="3638359" cy="51181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639" y="5026399"/>
            <a:ext cx="3279004" cy="7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2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Seminars during 2018 </a:t>
            </a:r>
            <a:r>
              <a:rPr lang="en-US" altLang="zh-CN" dirty="0"/>
              <a:t>China Fair Use Week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Part </a:t>
            </a:r>
            <a:r>
              <a:rPr lang="en-US" altLang="zh-CN" dirty="0" smtClean="0"/>
              <a:t>I: Fair </a:t>
            </a:r>
            <a:r>
              <a:rPr lang="en-US" altLang="zh-CN" dirty="0"/>
              <a:t>Use of Digital Information </a:t>
            </a:r>
            <a:r>
              <a:rPr lang="en-US" altLang="zh-CN" dirty="0" smtClean="0"/>
              <a:t>Resources, </a:t>
            </a:r>
          </a:p>
          <a:p>
            <a:r>
              <a:rPr lang="en-US" altLang="zh-CN" dirty="0" smtClean="0"/>
              <a:t>4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, Jun 2018, </a:t>
            </a:r>
            <a:r>
              <a:rPr lang="en-US" altLang="zh-CN" dirty="0"/>
              <a:t>Peking University Library</a:t>
            </a:r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478723"/>
            <a:ext cx="2513867" cy="188638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365104"/>
            <a:ext cx="2513867" cy="167217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94" y="2602773"/>
            <a:ext cx="6007409" cy="3346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08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86" y="2895506"/>
            <a:ext cx="5917564" cy="3529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Seminars during 2018 </a:t>
            </a:r>
            <a:r>
              <a:rPr lang="en-US" altLang="zh-CN" dirty="0"/>
              <a:t>China Fair Use Week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747" y="2858931"/>
            <a:ext cx="2520233" cy="168011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689658"/>
            <a:ext cx="2544771" cy="169846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Part II: Copyright Issues in the Practice of Library and Information Services</a:t>
            </a:r>
          </a:p>
          <a:p>
            <a:r>
              <a:rPr lang="en-US" altLang="zh-CN" sz="2400" dirty="0"/>
              <a:t>5th, Jun 2018, National Science </a:t>
            </a:r>
            <a:r>
              <a:rPr lang="en-US" altLang="zh-CN" sz="2400" dirty="0" smtClean="0"/>
              <a:t>Library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274853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58593"/>
            <a:ext cx="8229600" cy="864096"/>
          </a:xfrm>
        </p:spPr>
        <p:txBody>
          <a:bodyPr>
            <a:noAutofit/>
          </a:bodyPr>
          <a:lstStyle/>
          <a:p>
            <a:r>
              <a:rPr lang="en-US" altLang="zh-CN" dirty="0"/>
              <a:t>Practical </a:t>
            </a:r>
            <a:r>
              <a:rPr lang="en-US" altLang="zh-CN" dirty="0" smtClean="0"/>
              <a:t>Guidebook </a:t>
            </a:r>
            <a:r>
              <a:rPr lang="en-US" altLang="zh-CN" dirty="0"/>
              <a:t>on Copyright for Chinese Librarians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501008"/>
            <a:ext cx="4536504" cy="284050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Chapter 1. 	General </a:t>
            </a:r>
            <a:r>
              <a:rPr lang="en-US" altLang="zh-CN" dirty="0"/>
              <a:t>knowledge of Copyright and Library-related copyright issues</a:t>
            </a:r>
          </a:p>
          <a:p>
            <a:r>
              <a:rPr lang="en-US" altLang="zh-CN" dirty="0" smtClean="0"/>
              <a:t>Chapter 2-7.	Practical</a:t>
            </a:r>
            <a:r>
              <a:rPr lang="en-AU" altLang="zh-CN" dirty="0" smtClean="0"/>
              <a:t> </a:t>
            </a:r>
            <a:r>
              <a:rPr lang="en-AU" altLang="zh-CN" dirty="0"/>
              <a:t>issues sorted in accordance with library business </a:t>
            </a:r>
            <a:r>
              <a:rPr lang="en-AU" altLang="zh-CN" dirty="0" smtClean="0"/>
              <a:t>workflow</a:t>
            </a:r>
            <a:endParaRPr lang="en-AU" altLang="zh-CN" dirty="0"/>
          </a:p>
        </p:txBody>
      </p:sp>
    </p:spTree>
    <p:extLst>
      <p:ext uri="{BB962C8B-B14F-4D97-AF65-F5344CB8AC3E}">
        <p14:creationId xmlns:p14="http://schemas.microsoft.com/office/powerpoint/2010/main" val="331446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H" altLang="zh-CN" dirty="0"/>
              <a:t>Connected copyright network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U</a:t>
            </a:r>
            <a:r>
              <a:rPr lang="en-US" altLang="zh-CN" sz="2400" dirty="0" smtClean="0"/>
              <a:t>pdating directory + real-time discussing group</a:t>
            </a:r>
          </a:p>
          <a:p>
            <a:r>
              <a:rPr lang="en-PH" altLang="zh-CN" dirty="0" smtClean="0"/>
              <a:t>Participants t</a:t>
            </a:r>
            <a:r>
              <a:rPr lang="en-PH" altLang="zh-CN" sz="2400" dirty="0" smtClean="0"/>
              <a:t>hroughout </a:t>
            </a:r>
            <a:r>
              <a:rPr lang="en-PH" altLang="zh-CN" sz="2400" dirty="0"/>
              <a:t>Chinese </a:t>
            </a:r>
            <a:r>
              <a:rPr lang="en-PH" altLang="zh-CN" sz="2400" dirty="0" smtClean="0"/>
              <a:t>libraries</a:t>
            </a:r>
          </a:p>
          <a:p>
            <a:r>
              <a:rPr lang="en-PH" altLang="zh-CN" sz="2400" dirty="0" smtClean="0"/>
              <a:t>Includes copyright experts from LIS and Law research</a:t>
            </a:r>
          </a:p>
          <a:p>
            <a:endParaRPr lang="en-PH" altLang="zh-CN" sz="24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2219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Next Step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16481"/>
            <a:ext cx="7886700" cy="4351338"/>
          </a:xfrm>
        </p:spPr>
        <p:txBody>
          <a:bodyPr/>
          <a:lstStyle/>
          <a:p>
            <a:r>
              <a:rPr lang="en-US" altLang="zh-CN" dirty="0" smtClean="0"/>
              <a:t>Publish the guidebook.</a:t>
            </a:r>
          </a:p>
          <a:p>
            <a:r>
              <a:rPr lang="en-AU" altLang="zh-CN" dirty="0"/>
              <a:t>P</a:t>
            </a:r>
            <a:r>
              <a:rPr lang="en-AU" altLang="zh-CN" dirty="0" smtClean="0"/>
              <a:t>romotion </a:t>
            </a:r>
            <a:r>
              <a:rPr lang="en-AU" altLang="zh-CN" dirty="0"/>
              <a:t>and </a:t>
            </a:r>
            <a:r>
              <a:rPr lang="en-AU" altLang="zh-CN" dirty="0" smtClean="0"/>
              <a:t>training.</a:t>
            </a:r>
          </a:p>
          <a:p>
            <a:r>
              <a:rPr lang="en-AU" altLang="zh-CN" dirty="0" smtClean="0"/>
              <a:t>Keep connections and update.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889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演示文稿6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4_演示文稿6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4_演示文稿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7030A0"/>
          </a:solidFill>
        </a:ln>
      </a:spPr>
      <a:bodyPr rtlCol="0" anchor="ctr"/>
      <a:lstStyle>
        <a:defPPr algn="ctr">
          <a:defRPr sz="14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华文楷体"/>
            <a:ea typeface="华文楷体"/>
            <a:cs typeface="华文楷体"/>
            <a:sym typeface="华文楷体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2017年11月23日- 项目立项论证汇报--实施+技术.pptx" id="{3AA2CE30-8C79-4583-84E4-1E503DE6A952}" vid="{3A8C2550-A325-4CD7-AC17-2408A893C616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LAS</Template>
  <TotalTime>18880</TotalTime>
  <Words>212</Words>
  <Application>Microsoft Office PowerPoint</Application>
  <PresentationFormat>全屏显示(4:3)</PresentationFormat>
  <Paragraphs>36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华文楷体</vt:lpstr>
      <vt:lpstr>宋体</vt:lpstr>
      <vt:lpstr>微软雅黑</vt:lpstr>
      <vt:lpstr>Arial</vt:lpstr>
      <vt:lpstr>Calibri</vt:lpstr>
      <vt:lpstr>Century Gothic</vt:lpstr>
      <vt:lpstr>Helvetica</vt:lpstr>
      <vt:lpstr>Wingdings</vt:lpstr>
      <vt:lpstr>4_演示文稿6</vt:lpstr>
      <vt:lpstr>PowerPoint 演示文稿</vt:lpstr>
      <vt:lpstr>Project Goals</vt:lpstr>
      <vt:lpstr>Expected Outcomes</vt:lpstr>
      <vt:lpstr>Preparation Work</vt:lpstr>
      <vt:lpstr>Seminars during 2018 China Fair Use Week</vt:lpstr>
      <vt:lpstr>Seminars during 2018 China Fair Use Week</vt:lpstr>
      <vt:lpstr>Practical Guidebook on Copyright for Chinese Librarians</vt:lpstr>
      <vt:lpstr>Connected copyright network</vt:lpstr>
      <vt:lpstr>Next Step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研究所信息资源保障分析方法和实践培训 </dc:title>
  <dc:creator>zhangdr</dc:creator>
  <cp:lastModifiedBy>赵艳</cp:lastModifiedBy>
  <cp:revision>1155</cp:revision>
  <cp:lastPrinted>2018-03-17T12:20:09Z</cp:lastPrinted>
  <dcterms:created xsi:type="dcterms:W3CDTF">2010-11-11T05:44:00Z</dcterms:created>
  <dcterms:modified xsi:type="dcterms:W3CDTF">2018-09-12T08:52:49Z</dcterms:modified>
</cp:coreProperties>
</file>