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76" r:id="rId3"/>
    <p:sldId id="325" r:id="rId4"/>
    <p:sldId id="360" r:id="rId5"/>
    <p:sldId id="359" r:id="rId6"/>
    <p:sldId id="345" r:id="rId7"/>
    <p:sldId id="355" r:id="rId8"/>
    <p:sldId id="328" r:id="rId9"/>
    <p:sldId id="326" r:id="rId10"/>
    <p:sldId id="370" r:id="rId11"/>
    <p:sldId id="371" r:id="rId12"/>
    <p:sldId id="37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53" d="100"/>
          <a:sy n="53" d="100"/>
        </p:scale>
        <p:origin x="44" y="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68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21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54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7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98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0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925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94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00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46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69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6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sustainabledevelopment2015.org/index.php/engagement-tools/advocacy-toolki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sustainabledevelopment.un.org/content/documents/9935TAP%20Network%20Goal%2016%20Advocacy%20Toolkit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wateraid.org/uk/what-we-do/policy-practice-and-advocacy/research-and-publications/view-publication?id=1d43a620-c800-41d4-9dee-0a3171ced92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tztalkbiz.ca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7V3eSHgMEF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mi.no/news/?1592-five-things-you-need-to-know-about-the-sdg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ifla.org/libraries-developmen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ustainabledevelopment.un.org/owg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ustainabledevelopment.un.org/content/documents/21252030%20Agenda%20for%20Sustainable%20Development%20web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unsdsn.org/wp-content/uploads/2015/12/151211-getting-started-guide-FINAL-PDF-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0" b="50645"/>
          <a:stretch/>
        </p:blipFill>
        <p:spPr>
          <a:xfrm>
            <a:off x="3664150" y="687104"/>
            <a:ext cx="1826476" cy="4503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20983" y="1214336"/>
            <a:ext cx="39020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INTERNATIONAL ADVOCACY PROGRAMME</a:t>
            </a: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49712" y="2875509"/>
            <a:ext cx="6481828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LIBRARIES, DEVELOPMENT, </a:t>
            </a:r>
            <a:b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THE UN 2030 AGENDA</a:t>
            </a:r>
          </a:p>
        </p:txBody>
      </p:sp>
      <p:pic>
        <p:nvPicPr>
          <p:cNvPr id="1028" name="Picture 4" descr="http://i0.wp.com/www.un.org/sustainabledevelopment/wp-content/uploads/2015/12/english_SDG_17goals_poster_all_languages_with_UN_emblem_1.png?resize=728%2C45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59"/>
          <a:stretch/>
        </p:blipFill>
        <p:spPr bwMode="auto">
          <a:xfrm>
            <a:off x="1813662" y="3893223"/>
            <a:ext cx="5516669" cy="179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i0.wp.com/www.un.org/sustainabledevelopment/wp-content/uploads/2015/12/english_SDG_17goals_poster_all_languages_with_UN_emblem_1.png?resize=728%2C45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0" b="52869"/>
          <a:stretch/>
        </p:blipFill>
        <p:spPr bwMode="auto">
          <a:xfrm>
            <a:off x="1813662" y="1639036"/>
            <a:ext cx="5516669" cy="95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one.org/wp-content/themes/one_2014/library/images/goal-icons/goals-wheel-soli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559" y="2862696"/>
            <a:ext cx="685818" cy="6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1061884" y="2713594"/>
            <a:ext cx="7138219" cy="1"/>
          </a:xfrm>
          <a:prstGeom prst="line">
            <a:avLst/>
          </a:prstGeom>
          <a:ln w="31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61884" y="3720868"/>
            <a:ext cx="7138219" cy="1"/>
          </a:xfrm>
          <a:prstGeom prst="line">
            <a:avLst/>
          </a:prstGeom>
          <a:ln w="31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2567" y="5861229"/>
            <a:ext cx="89768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">
                <a:solidFill>
                  <a:schemeClr val="bg1"/>
                </a:solidFill>
              </a:rPr>
              <a:t>TOPIC 6:  </a:t>
            </a:r>
            <a:r>
              <a:rPr lang="en-AU" sz="2500" dirty="0">
                <a:solidFill>
                  <a:schemeClr val="bg1"/>
                </a:solidFill>
              </a:rPr>
              <a:t>BUILDING CONFIDENCE – UNDERSTANDING THE RESOURCES AVALIABLE TO </a:t>
            </a:r>
            <a:r>
              <a:rPr lang="en-AU" sz="2500">
                <a:solidFill>
                  <a:schemeClr val="bg1"/>
                </a:solidFill>
              </a:rPr>
              <a:t>SUPPORT ADVOCACY</a:t>
            </a:r>
            <a:endParaRPr lang="en-AU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41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800" dirty="0"/>
              <a:t>Sustainable Development 2015: Advocacy toolkit</a:t>
            </a:r>
            <a:br>
              <a:rPr lang="en-AU" sz="2800" dirty="0"/>
            </a:br>
            <a:r>
              <a:rPr lang="en-AU" sz="2800" dirty="0">
                <a:hlinkClick r:id="rId2"/>
              </a:rPr>
              <a:t>http://www.sustainabledevelopment2015.org/index.php/engagement-tools/advocacy-toolkit</a:t>
            </a:r>
            <a:r>
              <a:rPr lang="en-AU" sz="2800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495" t="12275" r="21275" b="5702"/>
          <a:stretch/>
        </p:blipFill>
        <p:spPr>
          <a:xfrm>
            <a:off x="1484671" y="1926663"/>
            <a:ext cx="5683045" cy="442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3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400" dirty="0"/>
              <a:t>United Nations: Goal 16 Advocacy Toolkit</a:t>
            </a:r>
            <a:br>
              <a:rPr lang="en-AU" sz="2400" dirty="0"/>
            </a:br>
            <a:r>
              <a:rPr lang="en-AU" sz="2400" dirty="0">
                <a:hlinkClick r:id="rId2"/>
              </a:rPr>
              <a:t>https://sustainabledevelopment.un.org/content/documents/9935TAP%20Network%20Goal%2016%20Advocacy%20Toolkit.pdf</a:t>
            </a:r>
            <a:r>
              <a:rPr lang="en-AU" sz="2400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4239" t="19956" r="35510" b="11578"/>
          <a:stretch/>
        </p:blipFill>
        <p:spPr>
          <a:xfrm>
            <a:off x="2576053" y="1690689"/>
            <a:ext cx="3657600" cy="465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11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000" dirty="0"/>
              <a:t>Water Aid (UK): Global Goals Toolkit (Goal 6)</a:t>
            </a:r>
            <a:br>
              <a:rPr lang="en-AU" sz="2000" dirty="0"/>
            </a:br>
            <a:r>
              <a:rPr lang="en-AU" sz="2000" dirty="0">
                <a:hlinkClick r:id="rId2"/>
              </a:rPr>
              <a:t>http://www.wateraid.org/uk/what-we-do/policy-practice-and-advocacy/research-and-publications/view-publication?id=1d43a620-c800-41d4-9dee-0a3171ced923</a:t>
            </a:r>
            <a:r>
              <a:rPr lang="en-AU" sz="2000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716" t="12501" r="16735" b="5024"/>
          <a:stretch/>
        </p:blipFill>
        <p:spPr>
          <a:xfrm>
            <a:off x="1494853" y="1848462"/>
            <a:ext cx="6446032" cy="456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8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>
                <a:highlight>
                  <a:srgbClr val="FFFF00"/>
                </a:highlight>
              </a:rPr>
              <a:t>For trainers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74" y="1825625"/>
            <a:ext cx="8908026" cy="4351338"/>
          </a:xfrm>
        </p:spPr>
        <p:txBody>
          <a:bodyPr/>
          <a:lstStyle/>
          <a:p>
            <a:r>
              <a:rPr lang="en-AU" dirty="0">
                <a:highlight>
                  <a:srgbClr val="FFFF00"/>
                </a:highlight>
              </a:rPr>
              <a:t>If you edit this file, please change the file name to show the region and the new date</a:t>
            </a:r>
          </a:p>
          <a:p>
            <a:pPr lvl="1"/>
            <a:r>
              <a:rPr lang="en-AU" dirty="0">
                <a:highlight>
                  <a:srgbClr val="FFFF00"/>
                </a:highlight>
              </a:rPr>
              <a:t>Delete the word [Master] from the file name</a:t>
            </a:r>
          </a:p>
          <a:p>
            <a:pPr lvl="1"/>
            <a:r>
              <a:rPr lang="en-AU" dirty="0">
                <a:highlight>
                  <a:srgbClr val="FFFF00"/>
                </a:highlight>
              </a:rPr>
              <a:t>Insert the region, </a:t>
            </a:r>
            <a:r>
              <a:rPr lang="en-AU" dirty="0" err="1">
                <a:highlight>
                  <a:srgbClr val="FFFF00"/>
                </a:highlight>
              </a:rPr>
              <a:t>eg</a:t>
            </a:r>
            <a:r>
              <a:rPr lang="en-AU" dirty="0">
                <a:highlight>
                  <a:srgbClr val="FFFF00"/>
                </a:highlight>
              </a:rPr>
              <a:t> Asia, Africa, Europe, LAC</a:t>
            </a:r>
          </a:p>
          <a:p>
            <a:pPr lvl="1"/>
            <a:r>
              <a:rPr lang="en-AU" dirty="0">
                <a:highlight>
                  <a:srgbClr val="FFFF00"/>
                </a:highlight>
              </a:rPr>
              <a:t>Change the date, using format YYYYMMDD</a:t>
            </a:r>
          </a:p>
          <a:p>
            <a:pPr lvl="1"/>
            <a:r>
              <a:rPr lang="en-AU" dirty="0">
                <a:highlight>
                  <a:srgbClr val="FFFF00"/>
                </a:highlight>
              </a:rPr>
              <a:t>Use underscore [ _ ] to link the elements of the file name</a:t>
            </a:r>
          </a:p>
          <a:p>
            <a:endParaRPr lang="en-AU" dirty="0">
              <a:highlight>
                <a:srgbClr val="FFFF00"/>
              </a:highlight>
            </a:endParaRPr>
          </a:p>
          <a:p>
            <a:pPr marL="0" indent="0" algn="ctr">
              <a:buNone/>
            </a:pPr>
            <a:r>
              <a:rPr lang="en-AU">
                <a:highlight>
                  <a:srgbClr val="FFFF00"/>
                </a:highlight>
              </a:rPr>
              <a:t>IFLA_IAP_Topic6_SupportingResources_[</a:t>
            </a:r>
            <a:r>
              <a:rPr lang="en-AU" dirty="0">
                <a:highlight>
                  <a:srgbClr val="FFFF00"/>
                </a:highlight>
              </a:rPr>
              <a:t>Region]_YYYYMMDD</a:t>
            </a:r>
          </a:p>
        </p:txBody>
      </p:sp>
    </p:spTree>
    <p:extLst>
      <p:ext uri="{BB962C8B-B14F-4D97-AF65-F5344CB8AC3E}">
        <p14:creationId xmlns:p14="http://schemas.microsoft.com/office/powerpoint/2010/main" val="1534088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500" dirty="0"/>
              <a:t>Resources to help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772" y="1888846"/>
            <a:ext cx="7886700" cy="4351338"/>
          </a:xfrm>
        </p:spPr>
        <p:txBody>
          <a:bodyPr/>
          <a:lstStyle/>
          <a:p>
            <a:endParaRPr lang="en-AU" dirty="0"/>
          </a:p>
          <a:p>
            <a:endParaRPr lang="en-AU" dirty="0"/>
          </a:p>
          <a:p>
            <a:r>
              <a:rPr lang="en-AU" dirty="0"/>
              <a:t>UN resources…</a:t>
            </a:r>
          </a:p>
          <a:p>
            <a:r>
              <a:rPr lang="en-AU" dirty="0"/>
              <a:t>IFLA resources…</a:t>
            </a:r>
          </a:p>
          <a:p>
            <a:r>
              <a:rPr lang="en-AU" dirty="0"/>
              <a:t>NGO resources…</a:t>
            </a:r>
          </a:p>
          <a:p>
            <a:r>
              <a:rPr lang="en-AU" dirty="0"/>
              <a:t>Corporate resources…</a:t>
            </a:r>
          </a:p>
        </p:txBody>
      </p:sp>
      <p:pic>
        <p:nvPicPr>
          <p:cNvPr id="1026" name="Picture 2" descr="https://staplesadvcan.files.wordpress.com/2015/04/post3rev.jpg?w=276&amp;h=1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638" y="2523679"/>
            <a:ext cx="4022897" cy="258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3548" y="6017342"/>
            <a:ext cx="3165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Image: </a:t>
            </a:r>
            <a:r>
              <a:rPr lang="en-AU" dirty="0">
                <a:hlinkClick r:id="rId3"/>
              </a:rPr>
              <a:t>https://letztalkbiz.ca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161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2900" b="1" dirty="0"/>
              <a:t>Cinema ad: </a:t>
            </a:r>
            <a:br>
              <a:rPr lang="en-AU" sz="2900" b="1" dirty="0"/>
            </a:br>
            <a:r>
              <a:rPr lang="en-AU" sz="2900" u="sng" dirty="0">
                <a:hlinkClick r:id="rId2"/>
              </a:rPr>
              <a:t>https://www.youtube.com/watch?v=7V3eSHgMEFM</a:t>
            </a:r>
            <a:br>
              <a:rPr lang="en-AU" dirty="0"/>
            </a:b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056" t="21313" r="42755" b="36658"/>
          <a:stretch/>
        </p:blipFill>
        <p:spPr>
          <a:xfrm>
            <a:off x="316375" y="1690689"/>
            <a:ext cx="8511250" cy="409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41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297" y="365126"/>
            <a:ext cx="8701547" cy="1325563"/>
          </a:xfrm>
        </p:spPr>
        <p:txBody>
          <a:bodyPr>
            <a:normAutofit fontScale="90000"/>
          </a:bodyPr>
          <a:lstStyle/>
          <a:p>
            <a:r>
              <a:rPr lang="en-AU" b="1" dirty="0" err="1"/>
              <a:t>Hatleback</a:t>
            </a:r>
            <a:r>
              <a:rPr lang="en-AU" b="1" dirty="0"/>
              <a:t>, M. (2015). </a:t>
            </a:r>
            <a:r>
              <a:rPr lang="en-AU" b="1" i="1" dirty="0"/>
              <a:t>Five things you need to know about the SDGs</a:t>
            </a:r>
            <a:r>
              <a:rPr lang="en-AU" b="1" dirty="0"/>
              <a:t>.</a:t>
            </a:r>
            <a:br>
              <a:rPr lang="en-AU" b="1" dirty="0"/>
            </a:br>
            <a:r>
              <a:rPr lang="en-AU" u="sng" dirty="0">
                <a:hlinkClick r:id="rId2"/>
              </a:rPr>
              <a:t>http://www.cmi.no/news/?1592-five-things-you-need-to-know-about-the-sdgs</a:t>
            </a:r>
            <a:r>
              <a:rPr lang="en-AU" dirty="0"/>
              <a:t> </a:t>
            </a:r>
            <a:br>
              <a:rPr lang="en-AU" dirty="0"/>
            </a:b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589" t="17473" r="1447" b="7509"/>
          <a:stretch/>
        </p:blipFill>
        <p:spPr>
          <a:xfrm>
            <a:off x="452284" y="1858297"/>
            <a:ext cx="8300556" cy="432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56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IFLA: libraries and development</a:t>
            </a:r>
            <a:br>
              <a:rPr lang="en-AU" dirty="0"/>
            </a:br>
            <a:r>
              <a:rPr lang="en-AU" u="sng" dirty="0">
                <a:hlinkClick r:id="rId2"/>
              </a:rPr>
              <a:t>http://www.ifla.org/libraries-development</a:t>
            </a:r>
            <a:r>
              <a:rPr lang="en-AU" dirty="0"/>
              <a:t> 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 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612" t="12434" r="13011" b="8235"/>
          <a:stretch/>
        </p:blipFill>
        <p:spPr>
          <a:xfrm>
            <a:off x="360711" y="1592826"/>
            <a:ext cx="8154639" cy="482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97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UN Open Working Group on Sustainable Development</a:t>
            </a:r>
            <a:br>
              <a:rPr lang="en-AU" dirty="0"/>
            </a:br>
            <a:r>
              <a:rPr lang="en-AU" u="sng" dirty="0">
                <a:hlinkClick r:id="rId2"/>
              </a:rPr>
              <a:t>https://sustainabledevelopment.un.org/owg.html</a:t>
            </a:r>
            <a:br>
              <a:rPr lang="en-AU" dirty="0"/>
            </a:b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200" t="14986" r="9073" b="5702"/>
          <a:stretch/>
        </p:blipFill>
        <p:spPr>
          <a:xfrm>
            <a:off x="540773" y="1563329"/>
            <a:ext cx="7974577" cy="435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67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627" y="365126"/>
            <a:ext cx="8573728" cy="1325563"/>
          </a:xfrm>
        </p:spPr>
        <p:txBody>
          <a:bodyPr>
            <a:normAutofit fontScale="90000"/>
          </a:bodyPr>
          <a:lstStyle/>
          <a:p>
            <a:r>
              <a:rPr lang="en-AU" sz="2600" b="1" dirty="0"/>
              <a:t>Transforming our world: The 2030 Agenda for sustainable development </a:t>
            </a:r>
            <a:br>
              <a:rPr lang="en-AU" sz="2600" b="1" dirty="0"/>
            </a:br>
            <a:r>
              <a:rPr lang="en-AU" sz="2600" u="sng" dirty="0">
                <a:hlinkClick r:id="rId2"/>
              </a:rPr>
              <a:t>https://sustainabledevelopment.un.org/content/documents/21252030%20Agenda%20for%20Sustainable%20Development%20web.pdf</a:t>
            </a:r>
            <a:br>
              <a:rPr lang="en-AU" dirty="0"/>
            </a:b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342" t="20635" r="27376" b="7284"/>
          <a:stretch/>
        </p:blipFill>
        <p:spPr>
          <a:xfrm>
            <a:off x="1779639" y="1602657"/>
            <a:ext cx="5319252" cy="456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3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400" b="1" dirty="0"/>
              <a:t>Sustainable Development Solutions Network (SDSN) (2015). </a:t>
            </a:r>
            <a:br>
              <a:rPr lang="en-AU" sz="2400" b="1" dirty="0"/>
            </a:br>
            <a:r>
              <a:rPr lang="en-AU" sz="2400" b="1" i="1" dirty="0"/>
              <a:t>Getting started with the SDGs: A guide for stakeholders</a:t>
            </a:r>
            <a:br>
              <a:rPr lang="en-AU" sz="2400" b="1" dirty="0"/>
            </a:br>
            <a:r>
              <a:rPr lang="en-AU" sz="2400" u="sng" dirty="0">
                <a:hlinkClick r:id="rId2"/>
              </a:rPr>
              <a:t>http://unsdsn.org/wp-content/uploads/2015/12/151211-getting-started-guide-FINAL-PDF-.pdf</a:t>
            </a:r>
            <a:endParaRPr lang="en-AU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8138" t="18150" r="30044" b="6606"/>
          <a:stretch/>
        </p:blipFill>
        <p:spPr>
          <a:xfrm>
            <a:off x="2487561" y="1799304"/>
            <a:ext cx="4390795" cy="444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52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365</Words>
  <Application>Microsoft Office PowerPoint</Application>
  <PresentationFormat>On-screen Show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Office Theme</vt:lpstr>
      <vt:lpstr>PowerPoint Presentation</vt:lpstr>
      <vt:lpstr>For trainers </vt:lpstr>
      <vt:lpstr>Resources to help you</vt:lpstr>
      <vt:lpstr>Cinema ad:  https://www.youtube.com/watch?v=7V3eSHgMEFM </vt:lpstr>
      <vt:lpstr>Hatleback, M. (2015). Five things you need to know about the SDGs. http://www.cmi.no/news/?1592-five-things-you-need-to-know-about-the-sdgs  </vt:lpstr>
      <vt:lpstr>IFLA: libraries and development http://www.ifla.org/libraries-development  </vt:lpstr>
      <vt:lpstr>UN Open Working Group on Sustainable Development https://sustainabledevelopment.un.org/owg.html </vt:lpstr>
      <vt:lpstr>Transforming our world: The 2030 Agenda for sustainable development  https://sustainabledevelopment.un.org/content/documents/21252030%20Agenda%20for%20Sustainable%20Development%20web.pdf </vt:lpstr>
      <vt:lpstr>Sustainable Development Solutions Network (SDSN) (2015).  Getting started with the SDGs: A guide for stakeholders http://unsdsn.org/wp-content/uploads/2015/12/151211-getting-started-guide-FINAL-PDF-.pdf</vt:lpstr>
      <vt:lpstr>Sustainable Development 2015: Advocacy toolkit http://www.sustainabledevelopment2015.org/index.php/engagement-tools/advocacy-toolkit </vt:lpstr>
      <vt:lpstr>United Nations: Goal 16 Advocacy Toolkit https://sustainabledevelopment.un.org/content/documents/9935TAP%20Network%20Goal%2016%20Advocacy%20Toolkit.pdf </vt:lpstr>
      <vt:lpstr>Water Aid (UK): Global Goals Toolkit (Goal 6) http://www.wateraid.org/uk/what-we-do/policy-practice-and-advocacy/research-and-publications/view-publication?id=1d43a620-c800-41d4-9dee-0a3171ced923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Wyber</dc:creator>
  <cp:lastModifiedBy>Stephen Wyber</cp:lastModifiedBy>
  <cp:revision>3</cp:revision>
  <dcterms:created xsi:type="dcterms:W3CDTF">2021-01-26T14:02:56Z</dcterms:created>
  <dcterms:modified xsi:type="dcterms:W3CDTF">2021-01-26T14:04:47Z</dcterms:modified>
</cp:coreProperties>
</file>