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handoutMasterIdLst>
    <p:handoutMasterId r:id="rId14"/>
  </p:handoutMasterIdLst>
  <p:sldIdLst>
    <p:sldId id="301" r:id="rId2"/>
    <p:sldId id="302" r:id="rId3"/>
    <p:sldId id="303" r:id="rId4"/>
    <p:sldId id="338" r:id="rId5"/>
    <p:sldId id="304" r:id="rId6"/>
    <p:sldId id="305" r:id="rId7"/>
    <p:sldId id="343" r:id="rId8"/>
    <p:sldId id="344" r:id="rId9"/>
    <p:sldId id="345" r:id="rId10"/>
    <p:sldId id="346" r:id="rId11"/>
    <p:sldId id="347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530" autoAdjust="0"/>
    <p:restoredTop sz="86431" autoAdjust="0"/>
  </p:normalViewPr>
  <p:slideViewPr>
    <p:cSldViewPr>
      <p:cViewPr varScale="1">
        <p:scale>
          <a:sx n="74" d="100"/>
          <a:sy n="74" d="100"/>
        </p:scale>
        <p:origin x="116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497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3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5513B884-4629-4235-88D9-E10B391326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A8CD0F6-72F7-410F-9B6B-37B01E2C2A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Garamond" charset="0"/>
                <a:ea typeface="Minion Pro" charset="0"/>
                <a:cs typeface="Minion Pro" charset="0"/>
              </a:defRPr>
            </a:lvl1pPr>
          </a:lstStyle>
          <a:p>
            <a:pPr>
              <a:defRPr/>
            </a:pPr>
            <a:r>
              <a:rPr lang="en-AU"/>
              <a:t>Libraries on the Agenda</a:t>
            </a:r>
            <a:r>
              <a:rPr lang="en-US">
                <a:ea typeface="Garamond" charset="0"/>
                <a:cs typeface="Garamond" charset="0"/>
              </a:rPr>
              <a:t>| Handouts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9817A8D-BC3F-4A2A-8596-5344916741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Garamond" panose="02020404030301010803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Page </a:t>
            </a:r>
            <a:fld id="{66A06B7B-A2CF-46F7-9EC4-288469A2888A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pic>
        <p:nvPicPr>
          <p:cNvPr id="5125" name="Picture 10" descr=":::Documents:ifla-logo.tif">
            <a:extLst>
              <a:ext uri="{FF2B5EF4-FFF2-40B4-BE49-F238E27FC236}">
                <a16:creationId xmlns:a16="http://schemas.microsoft.com/office/drawing/2014/main" id="{8A080262-38A2-4383-895C-FEED9F229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"/>
          <a:stretch>
            <a:fillRect/>
          </a:stretch>
        </p:blipFill>
        <p:spPr bwMode="auto">
          <a:xfrm>
            <a:off x="0" y="0"/>
            <a:ext cx="2743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11">
            <a:extLst>
              <a:ext uri="{FF2B5EF4-FFF2-40B4-BE49-F238E27FC236}">
                <a16:creationId xmlns:a16="http://schemas.microsoft.com/office/drawing/2014/main" id="{DDDB8062-EB40-4067-BFFD-EFD3EE2A2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0"/>
            <a:ext cx="3733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100">
                <a:solidFill>
                  <a:srgbClr val="003F27"/>
                </a:solidFill>
                <a:latin typeface="Garamond" charset="0"/>
              </a:rPr>
              <a:t>International Federation of Library Associations and Institutions</a:t>
            </a:r>
            <a:endParaRPr lang="en-AU" altLang="en-US" sz="1100">
              <a:solidFill>
                <a:srgbClr val="003F27"/>
              </a:solidFill>
              <a:latin typeface="Garamond" charset="0"/>
            </a:endParaRPr>
          </a:p>
          <a:p>
            <a:pPr algn="r" eaLnBrk="1" hangingPunct="1">
              <a:defRPr/>
            </a:pPr>
            <a:r>
              <a:rPr lang="en-US" altLang="en-US" sz="1100">
                <a:solidFill>
                  <a:srgbClr val="003F27"/>
                </a:solidFill>
                <a:latin typeface="Garamond" charset="0"/>
              </a:rPr>
              <a:t>Building Strong Library Associations</a:t>
            </a:r>
            <a:endParaRPr lang="en-AU" altLang="en-US" sz="1100">
              <a:solidFill>
                <a:srgbClr val="003F27"/>
              </a:solidFill>
              <a:latin typeface="Garamon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028954-3F9D-4931-83FA-947926F43A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7AEF03-2122-42E6-9879-8E80C1F657F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9346327-3319-4E26-80F2-6307020815A9}" type="datetime1">
              <a:rPr lang="en-US"/>
              <a:pPr>
                <a:defRPr/>
              </a:pPr>
              <a:t>2/26/2018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4CEFCAB-5BB1-43A4-AF4A-092D079766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1D4C659-5325-4B4A-8697-55B7763F41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A7895A-5878-4150-9DC1-C6704BB5BEE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E9880-88EB-4696-B836-F375DF6FF0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17F3E58-DB84-4B91-BDDB-7E21C5804A92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8">
            <a:extLst>
              <a:ext uri="{FF2B5EF4-FFF2-40B4-BE49-F238E27FC236}">
                <a16:creationId xmlns:a16="http://schemas.microsoft.com/office/drawing/2014/main" id="{313109E7-B728-48DF-833F-6556BC2C6965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12" descr=":::Documents:ifla-logo.tif">
            <a:extLst>
              <a:ext uri="{FF2B5EF4-FFF2-40B4-BE49-F238E27FC236}">
                <a16:creationId xmlns:a16="http://schemas.microsoft.com/office/drawing/2014/main" id="{24438FAC-DE98-4195-852F-CA2A14B7CE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"/>
          <a:stretch>
            <a:fillRect/>
          </a:stretch>
        </p:blipFill>
        <p:spPr bwMode="auto">
          <a:xfrm>
            <a:off x="152400" y="5768975"/>
            <a:ext cx="31242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77556D4B-8E7E-43E5-BD77-02373749B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5700"/>
            <a:ext cx="1601788" cy="3240088"/>
          </a:xfrm>
          <a:prstGeom prst="rect">
            <a:avLst/>
          </a:prstGeom>
          <a:solidFill>
            <a:srgbClr val="006F75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5564AC32-9CB0-487D-8DA3-C435D23A7D8B}"/>
              </a:ext>
            </a:extLst>
          </p:cNvPr>
          <p:cNvGrpSpPr>
            <a:grpSpLocks/>
          </p:cNvGrpSpPr>
          <p:nvPr/>
        </p:nvGrpSpPr>
        <p:grpSpPr bwMode="auto">
          <a:xfrm>
            <a:off x="6507163" y="1066800"/>
            <a:ext cx="2636837" cy="3240088"/>
            <a:chOff x="5040" y="4680"/>
            <a:chExt cx="4153" cy="5102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BBDA0C27-E02B-4E4C-A649-E3BF81F4B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0" y="4680"/>
              <a:ext cx="2353" cy="5102"/>
            </a:xfrm>
            <a:prstGeom prst="rect">
              <a:avLst/>
            </a:prstGeom>
            <a:solidFill>
              <a:srgbClr val="0037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5B34DA8B-6AB2-442B-9E0C-4E29DD267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4680"/>
              <a:ext cx="1843" cy="5102"/>
            </a:xfrm>
            <a:prstGeom prst="rect">
              <a:avLst/>
            </a:prstGeom>
            <a:solidFill>
              <a:srgbClr val="9FCB72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90B5DF52-BC0C-4D6F-9DEC-67C03B305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0" y="4680"/>
              <a:ext cx="228" cy="5102"/>
            </a:xfrm>
            <a:prstGeom prst="rect">
              <a:avLst/>
            </a:prstGeom>
            <a:solidFill>
              <a:srgbClr val="CD0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pic>
        <p:nvPicPr>
          <p:cNvPr id="12" name="Picture 6" descr="http://www.iasl-online.org/resources/Pictures/iasl_sml_png.png?t=1393688337856">
            <a:extLst>
              <a:ext uri="{FF2B5EF4-FFF2-40B4-BE49-F238E27FC236}">
                <a16:creationId xmlns:a16="http://schemas.microsoft.com/office/drawing/2014/main" id="{755B7B95-7936-41BE-B09E-97C917A10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838" y="5978525"/>
            <a:ext cx="5381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600200" y="1143000"/>
            <a:ext cx="4876800" cy="1447800"/>
          </a:xfrm>
        </p:spPr>
        <p:txBody>
          <a:bodyPr anchor="b">
            <a:scene3d>
              <a:camera prst="orthographicFront"/>
              <a:lightRig rig="soft" dir="t"/>
            </a:scene3d>
            <a:sp3d prstMaterial="softEdge"/>
          </a:bodyPr>
          <a:lstStyle>
            <a:lvl1pPr algn="l">
              <a:defRPr sz="3400" b="1" baseline="0">
                <a:solidFill>
                  <a:srgbClr val="006F75"/>
                </a:solidFill>
                <a:effectLst/>
                <a:latin typeface="Garamond"/>
                <a:cs typeface="Garamond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600200" y="2514600"/>
            <a:ext cx="4876800" cy="1600200"/>
          </a:xfrm>
        </p:spPr>
        <p:txBody>
          <a:bodyPr lIns="45720" rIns="45720"/>
          <a:lstStyle>
            <a:lvl1pPr marL="0" marR="64008" indent="0" algn="l">
              <a:buNone/>
              <a:defRPr sz="3200">
                <a:solidFill>
                  <a:srgbClr val="006F75"/>
                </a:solidFill>
                <a:latin typeface="Garamond"/>
                <a:cs typeface="Garamond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AU"/>
              <a:t>Click to edit Master subtitle style</a:t>
            </a:r>
            <a:endParaRPr lang="en-US" dirty="0"/>
          </a:p>
        </p:txBody>
      </p:sp>
      <p:sp>
        <p:nvSpPr>
          <p:cNvPr id="13" name="Date Placeholder 29">
            <a:extLst>
              <a:ext uri="{FF2B5EF4-FFF2-40B4-BE49-F238E27FC236}">
                <a16:creationId xmlns:a16="http://schemas.microsoft.com/office/drawing/2014/main" id="{105DC64E-F800-4864-8D60-4CAF263CE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A0D3CEC-ED0C-4868-84B8-ED45339ACC90}" type="datetime1">
              <a:rPr lang="en-US"/>
              <a:pPr>
                <a:defRPr/>
              </a:pPr>
              <a:t>2/26/2018</a:t>
            </a:fld>
            <a:endParaRPr lang="en-US"/>
          </a:p>
        </p:txBody>
      </p:sp>
      <p:sp>
        <p:nvSpPr>
          <p:cNvPr id="14" name="Footer Placeholder 18">
            <a:extLst>
              <a:ext uri="{FF2B5EF4-FFF2-40B4-BE49-F238E27FC236}">
                <a16:creationId xmlns:a16="http://schemas.microsoft.com/office/drawing/2014/main" id="{1AA5A65A-CF11-4BA1-B1B8-F2B36CE1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8F0F4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26">
            <a:extLst>
              <a:ext uri="{FF2B5EF4-FFF2-40B4-BE49-F238E27FC236}">
                <a16:creationId xmlns:a16="http://schemas.microsoft.com/office/drawing/2014/main" id="{A07A7662-BBFF-42DB-8B9D-B45389118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09F6BE5-2124-4102-884C-D5220176DD10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3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iasl-online.org/resources/Pictures/iasl_sml_png.png?t=1393688337856">
            <a:extLst>
              <a:ext uri="{FF2B5EF4-FFF2-40B4-BE49-F238E27FC236}">
                <a16:creationId xmlns:a16="http://schemas.microsoft.com/office/drawing/2014/main" id="{52020FB7-0908-4A8D-83C4-248DA2FE99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838" y="5978525"/>
            <a:ext cx="5381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3878EF62-2C8E-4A28-B9BD-5343F6F4E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439F-992C-418E-9C7A-4CAC2398EE16}" type="datetime1">
              <a:rPr lang="en-US"/>
              <a:pPr>
                <a:defRPr/>
              </a:pPr>
              <a:t>2/26/2018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2D54A82C-A143-407A-8397-BC89410B1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1FF817B7-C7BD-4137-BA1C-847DAA3DE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F2959-42D0-4587-9EF2-F678C1448732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41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7E24D48D-C963-486B-B62D-4F8CCFAEAF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br>
              <a:rPr lang="en-AU" altLang="en-US"/>
            </a:br>
            <a:endParaRPr lang="en-US" altLang="en-US"/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7CBB8B6C-3551-4170-A935-4E051AB677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33400" y="15240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757C644-BA60-4CDA-8249-35406C7434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9725" y="6637338"/>
            <a:ext cx="1920875" cy="2206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Minion Pro" charset="0"/>
                <a:ea typeface="ＭＳ Ｐゴシック" charset="-128"/>
              </a:defRPr>
            </a:lvl1pPr>
          </a:lstStyle>
          <a:p>
            <a:pPr>
              <a:defRPr/>
            </a:pPr>
            <a:fld id="{3E4AE12A-785E-44CE-9C22-9B142621FA08}" type="datetime1">
              <a:rPr lang="en-US"/>
              <a:pPr>
                <a:defRPr/>
              </a:pPr>
              <a:t>2/26/2018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6BC5832F-A730-4265-A17E-CFD961D29B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637338"/>
            <a:ext cx="2351088" cy="2206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Minion Pro" charset="0"/>
                <a:ea typeface="Minion Pro" charset="0"/>
                <a:cs typeface="Minion Pro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56DF3BB-6459-4842-BA74-6E18370D6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637338"/>
            <a:ext cx="365125" cy="2206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Minion Pro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46B1A13-4E24-47AE-8C8B-DBFC3A240C35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pic>
        <p:nvPicPr>
          <p:cNvPr id="1031" name="Picture 10" descr=":::Documents:ifla-logo.tif">
            <a:extLst>
              <a:ext uri="{FF2B5EF4-FFF2-40B4-BE49-F238E27FC236}">
                <a16:creationId xmlns:a16="http://schemas.microsoft.com/office/drawing/2014/main" id="{7563D437-87E0-4632-8661-874E7FDFAB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"/>
          <a:stretch>
            <a:fillRect/>
          </a:stretch>
        </p:blipFill>
        <p:spPr bwMode="auto">
          <a:xfrm>
            <a:off x="152400" y="5768975"/>
            <a:ext cx="31242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6" descr="http://www.iasl-online.org/resources/Pictures/iasl_sml_png.png?t=1393688337856">
            <a:extLst>
              <a:ext uri="{FF2B5EF4-FFF2-40B4-BE49-F238E27FC236}">
                <a16:creationId xmlns:a16="http://schemas.microsoft.com/office/drawing/2014/main" id="{0260534A-FCA1-4441-AABE-F61F5E7C1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838" y="5978525"/>
            <a:ext cx="5381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AU" sz="4000" kern="1200">
          <a:solidFill>
            <a:srgbClr val="006F75"/>
          </a:solidFill>
          <a:latin typeface="Garamond"/>
          <a:ea typeface="ＭＳ Ｐゴシック" panose="020B0600070205080204" pitchFamily="34" charset="-128"/>
          <a:cs typeface="Garamon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F75"/>
          </a:solidFill>
          <a:latin typeface="Garamond" charset="0"/>
          <a:ea typeface="ＭＳ Ｐゴシック" panose="020B0600070205080204" pitchFamily="34" charset="-128"/>
          <a:cs typeface="Garamon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F75"/>
          </a:solidFill>
          <a:latin typeface="Garamond" charset="0"/>
          <a:ea typeface="ＭＳ Ｐゴシック" panose="020B0600070205080204" pitchFamily="34" charset="-128"/>
          <a:cs typeface="Garamon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F75"/>
          </a:solidFill>
          <a:latin typeface="Garamond" charset="0"/>
          <a:ea typeface="ＭＳ Ｐゴシック" panose="020B0600070205080204" pitchFamily="34" charset="-128"/>
          <a:cs typeface="Garamon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F75"/>
          </a:solidFill>
          <a:latin typeface="Garamond" charset="0"/>
          <a:ea typeface="ＭＳ Ｐゴシック" panose="020B0600070205080204" pitchFamily="34" charset="-128"/>
          <a:cs typeface="Garamon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8C99"/>
          </a:solidFill>
          <a:latin typeface="Minion Pro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8C99"/>
          </a:solidFill>
          <a:latin typeface="Minion Pro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8C99"/>
          </a:solidFill>
          <a:latin typeface="Minion Pro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8C99"/>
          </a:solidFill>
          <a:latin typeface="Minion Pro" charset="0"/>
          <a:ea typeface="ＭＳ Ｐゴシック" charset="-128"/>
        </a:defRPr>
      </a:lvl9pPr>
    </p:titleStyle>
    <p:bodyStyle>
      <a:lvl1pPr marL="365125" indent="-255588" algn="l" rtl="0" eaLnBrk="0" fontAlgn="base" hangingPunct="0">
        <a:lnSpc>
          <a:spcPct val="114000"/>
        </a:lnSpc>
        <a:spcBef>
          <a:spcPts val="400"/>
        </a:spcBef>
        <a:spcAft>
          <a:spcPct val="0"/>
        </a:spcAft>
        <a:buClr>
          <a:schemeClr val="accent2"/>
        </a:buClr>
        <a:buSzPct val="68000"/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Garamond"/>
          <a:ea typeface="ＭＳ Ｐゴシック" panose="020B0600070205080204" pitchFamily="34" charset="-128"/>
          <a:cs typeface="Garamond"/>
        </a:defRPr>
      </a:lvl1pPr>
      <a:lvl2pPr marL="620713" indent="-228600" algn="l" rtl="0" eaLnBrk="0" fontAlgn="base" hangingPunct="0">
        <a:lnSpc>
          <a:spcPct val="114000"/>
        </a:lnSpc>
        <a:spcBef>
          <a:spcPts val="325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Garamond"/>
          <a:ea typeface="ＭＳ Ｐゴシック" panose="020B0600070205080204" pitchFamily="34" charset="-128"/>
          <a:cs typeface="Garamond"/>
        </a:defRPr>
      </a:lvl2pPr>
      <a:lvl3pPr marL="858838" indent="-228600" algn="l" rtl="0" eaLnBrk="0" fontAlgn="base" hangingPunct="0">
        <a:lnSpc>
          <a:spcPct val="114000"/>
        </a:lnSpc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aramond"/>
          <a:ea typeface="ＭＳ Ｐゴシック" panose="020B0600070205080204" pitchFamily="34" charset="-128"/>
          <a:cs typeface="Garamond"/>
        </a:defRPr>
      </a:lvl3pPr>
      <a:lvl4pPr marL="1143000" indent="-228600" algn="l" rtl="0" eaLnBrk="0" fontAlgn="base" hangingPunct="0">
        <a:lnSpc>
          <a:spcPct val="114000"/>
        </a:lnSpc>
        <a:spcBef>
          <a:spcPts val="35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Garamond"/>
          <a:ea typeface="ＭＳ Ｐゴシック" panose="020B0600070205080204" pitchFamily="34" charset="-128"/>
          <a:cs typeface="Garamond"/>
        </a:defRPr>
      </a:lvl4pPr>
      <a:lvl5pPr marL="1371600" indent="-228600" algn="l" rtl="0" eaLnBrk="0" fontAlgn="base" hangingPunct="0">
        <a:lnSpc>
          <a:spcPct val="114000"/>
        </a:lnSpc>
        <a:spcBef>
          <a:spcPts val="35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Garamond"/>
          <a:ea typeface="ＭＳ Ｐゴシック" panose="020B0600070205080204" pitchFamily="34" charset="-128"/>
          <a:cs typeface="Garamond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C75DC-A953-4A00-B8A9-DC7F5C8F6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672" y="1124744"/>
            <a:ext cx="4876800" cy="2448272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>
                <a:ea typeface="ＭＳ Ｐゴシック" charset="-128"/>
              </a:rPr>
            </a:br>
            <a:br>
              <a:rPr lang="en-US" dirty="0">
                <a:ea typeface="ＭＳ Ｐゴシック" charset="-128"/>
              </a:rPr>
            </a:br>
            <a:br>
              <a:rPr lang="en-US" dirty="0">
                <a:ea typeface="ＭＳ Ｐゴシック" charset="-128"/>
              </a:rPr>
            </a:br>
            <a:br>
              <a:rPr lang="en-US" dirty="0">
                <a:ea typeface="ＭＳ Ｐゴシック" charset="-128"/>
              </a:rPr>
            </a:br>
            <a:br>
              <a:rPr lang="en-US" dirty="0">
                <a:ea typeface="ＭＳ Ｐゴシック" charset="-128"/>
              </a:rPr>
            </a:br>
            <a:br>
              <a:rPr lang="en-US" dirty="0">
                <a:ea typeface="ＭＳ Ｐゴシック" charset="-128"/>
              </a:rPr>
            </a:br>
            <a:br>
              <a:rPr lang="en-US" dirty="0">
                <a:ea typeface="ＭＳ Ｐゴシック" charset="-128"/>
              </a:rPr>
            </a:br>
            <a:br>
              <a:rPr lang="en-US" dirty="0">
                <a:ea typeface="ＭＳ Ｐゴシック" charset="-128"/>
              </a:rPr>
            </a:br>
            <a:r>
              <a:rPr lang="en-US" sz="3600" dirty="0">
                <a:ea typeface="ＭＳ Ｐゴシック" charset="-128"/>
              </a:rPr>
              <a:t>Resources for Implementing the </a:t>
            </a:r>
            <a:r>
              <a:rPr lang="en-US" sz="3600" i="1" dirty="0">
                <a:ea typeface="ＭＳ Ｐゴシック" charset="-128"/>
              </a:rPr>
              <a:t>IFLA</a:t>
            </a:r>
            <a:r>
              <a:rPr lang="en-US" sz="3600" dirty="0">
                <a:ea typeface="ＭＳ Ｐゴシック" charset="-128"/>
              </a:rPr>
              <a:t> </a:t>
            </a:r>
            <a:r>
              <a:rPr lang="en-US" sz="3600" i="1" dirty="0">
                <a:ea typeface="ＭＳ Ｐゴシック" charset="-128"/>
              </a:rPr>
              <a:t>School Library Guidelines</a:t>
            </a:r>
            <a:br>
              <a:rPr lang="en-US" dirty="0">
                <a:ea typeface="ＭＳ Ｐゴシック" charset="-128"/>
              </a:rPr>
            </a:br>
            <a:r>
              <a:rPr lang="en-US" dirty="0">
                <a:ea typeface="ＭＳ Ｐゴシック" charset="-128"/>
              </a:rPr>
              <a:t>                                                              </a:t>
            </a:r>
            <a:br>
              <a:rPr lang="en-US" dirty="0">
                <a:ea typeface="ＭＳ Ｐゴシック" charset="-128"/>
              </a:rPr>
            </a:br>
            <a:r>
              <a:rPr lang="en-US" dirty="0">
                <a:ea typeface="ＭＳ Ｐゴシック" charset="-128"/>
              </a:rPr>
              <a:t> </a:t>
            </a:r>
          </a:p>
        </p:txBody>
      </p:sp>
      <p:sp>
        <p:nvSpPr>
          <p:cNvPr id="6147" name="Subtitle 2">
            <a:extLst>
              <a:ext uri="{FF2B5EF4-FFF2-40B4-BE49-F238E27FC236}">
                <a16:creationId xmlns:a16="http://schemas.microsoft.com/office/drawing/2014/main" id="{804A4211-E71B-4FF9-8A66-6DA1BAD31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788" y="2589213"/>
            <a:ext cx="4876800" cy="1677987"/>
          </a:xfrm>
        </p:spPr>
        <p:txBody>
          <a:bodyPr/>
          <a:lstStyle/>
          <a:p>
            <a:pPr marR="0" algn="ctr"/>
            <a:r>
              <a:rPr lang="en-US" altLang="nl-NL" sz="2400" b="1" dirty="0">
                <a:latin typeface="Garamond" panose="02020404030301010803" pitchFamily="18" charset="0"/>
                <a:cs typeface="Garamond" panose="02020404030301010803" pitchFamily="18" charset="0"/>
              </a:rPr>
              <a:t>Module 4 </a:t>
            </a:r>
            <a:endParaRPr lang="nl-NL" altLang="nl-NL" sz="2400" dirty="0">
              <a:latin typeface="Garamond" panose="02020404030301010803" pitchFamily="18" charset="0"/>
              <a:cs typeface="Garamond" panose="02020404030301010803" pitchFamily="18" charset="0"/>
            </a:endParaRPr>
          </a:p>
          <a:p>
            <a:pPr marR="0" algn="ctr"/>
            <a:r>
              <a:rPr lang="en-US" altLang="nl-NL" sz="2400" b="1" dirty="0">
                <a:latin typeface="Garamond" panose="02020404030301010803" pitchFamily="18" charset="0"/>
                <a:cs typeface="Garamond" panose="02020404030301010803" pitchFamily="18" charset="0"/>
              </a:rPr>
              <a:t>Digital Resources of a School Library  </a:t>
            </a:r>
          </a:p>
          <a:p>
            <a:pPr marR="0" algn="ctr"/>
            <a:r>
              <a:rPr lang="en-US" altLang="nl-NL" sz="2400" b="1" dirty="0">
                <a:latin typeface="Garamond" panose="02020404030301010803" pitchFamily="18" charset="0"/>
                <a:cs typeface="Garamond" panose="02020404030301010803" pitchFamily="18" charset="0"/>
              </a:rPr>
              <a:t>Part 1</a:t>
            </a:r>
          </a:p>
          <a:p>
            <a:pPr marR="0" algn="ctr"/>
            <a:r>
              <a:rPr lang="en-US" altLang="nl-NL" sz="2400" b="1" dirty="0">
                <a:latin typeface="Garamond" panose="02020404030301010803" pitchFamily="18" charset="0"/>
                <a:cs typeface="Garamond" panose="02020404030301010803" pitchFamily="18" charset="0"/>
              </a:rPr>
              <a:t>(From Chapter 4 of the </a:t>
            </a:r>
            <a:r>
              <a:rPr lang="en-US" altLang="nl-NL" sz="2400" b="1" i="1" dirty="0">
                <a:latin typeface="Garamond" panose="02020404030301010803" pitchFamily="18" charset="0"/>
                <a:cs typeface="Garamond" panose="02020404030301010803" pitchFamily="18" charset="0"/>
              </a:rPr>
              <a:t>Guidelines</a:t>
            </a:r>
            <a:r>
              <a:rPr lang="en-US" altLang="nl-NL" sz="2400" b="1" dirty="0">
                <a:latin typeface="Garamond" panose="02020404030301010803" pitchFamily="18" charset="0"/>
                <a:cs typeface="Garamond" panose="02020404030301010803" pitchFamily="18" charset="0"/>
              </a:rPr>
              <a:t>)</a:t>
            </a:r>
            <a:endParaRPr lang="nl-NL" altLang="nl-NL" sz="2400" dirty="0">
              <a:latin typeface="Garamond" panose="02020404030301010803" pitchFamily="18" charset="0"/>
              <a:cs typeface="Garamond" panose="02020404030301010803" pitchFamily="18" charset="0"/>
            </a:endParaRPr>
          </a:p>
          <a:p>
            <a:pPr marR="0" algn="ctr"/>
            <a:r>
              <a:rPr lang="en-US" altLang="nl-NL" sz="2000" b="1" dirty="0">
                <a:latin typeface="Garamond" panose="02020404030301010803" pitchFamily="18" charset="0"/>
                <a:cs typeface="Garamond" panose="02020404030301010803" pitchFamily="18" charset="0"/>
              </a:rPr>
              <a:t>IASL / IFLA Joint Committee</a:t>
            </a:r>
            <a:endParaRPr lang="nl-NL" altLang="nl-NL" sz="2000" dirty="0">
              <a:latin typeface="Garamond" panose="02020404030301010803" pitchFamily="18" charset="0"/>
              <a:cs typeface="Garamond" panose="02020404030301010803" pitchFamily="18" charset="0"/>
            </a:endParaRPr>
          </a:p>
          <a:p>
            <a:pPr marR="0" algn="ctr"/>
            <a:r>
              <a:rPr lang="en-GB" altLang="nl-NL" sz="2000" dirty="0">
                <a:latin typeface="Garamond" panose="02020404030301010803" pitchFamily="18" charset="0"/>
                <a:cs typeface="Garamond" panose="02020404030301010803" pitchFamily="18" charset="0"/>
              </a:rPr>
              <a:t>iflajcproject@gmail.com </a:t>
            </a:r>
            <a:endParaRPr lang="nl-NL" altLang="nl-NL" sz="2000" dirty="0">
              <a:latin typeface="Garamond" panose="02020404030301010803" pitchFamily="18" charset="0"/>
              <a:cs typeface="Garamond" panose="02020404030301010803" pitchFamily="18" charset="0"/>
            </a:endParaRPr>
          </a:p>
          <a:p>
            <a:pPr marR="0"/>
            <a:endParaRPr lang="en-US" altLang="en-US" sz="2400" b="1" dirty="0">
              <a:latin typeface="Garamond" panose="02020404030301010803" pitchFamily="18" charset="0"/>
              <a:cs typeface="Garamond" panose="02020404030301010803" pitchFamily="18" charset="0"/>
            </a:endParaRPr>
          </a:p>
        </p:txBody>
      </p:sp>
      <p:sp>
        <p:nvSpPr>
          <p:cNvPr id="6148" name="TextBox 3">
            <a:extLst>
              <a:ext uri="{FF2B5EF4-FFF2-40B4-BE49-F238E27FC236}">
                <a16:creationId xmlns:a16="http://schemas.microsoft.com/office/drawing/2014/main" id="{A5AEFEEE-D138-438B-8A17-85F0F50DF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724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4000"/>
              </a:lnSpc>
              <a:spcBef>
                <a:spcPts val="400"/>
              </a:spcBef>
              <a:buClr>
                <a:schemeClr val="accent2"/>
              </a:buClr>
              <a:buSzPct val="68000"/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Garamond" panose="02020404030301010803" pitchFamily="18" charset="0"/>
              </a:defRPr>
            </a:lvl1pPr>
            <a:lvl2pPr marL="742950" indent="-285750">
              <a:lnSpc>
                <a:spcPct val="114000"/>
              </a:lnSpc>
              <a:spcBef>
                <a:spcPts val="32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Garamond" panose="02020404030301010803" pitchFamily="18" charset="0"/>
              </a:defRPr>
            </a:lvl2pPr>
            <a:lvl3pPr marL="1143000" indent="-228600">
              <a:lnSpc>
                <a:spcPct val="114000"/>
              </a:lnSpc>
              <a:spcBef>
                <a:spcPts val="35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Garamond" panose="02020404030301010803" pitchFamily="18" charset="0"/>
              </a:defRPr>
            </a:lvl3pPr>
            <a:lvl4pPr marL="1600200" indent="-228600">
              <a:lnSpc>
                <a:spcPct val="114000"/>
              </a:lnSpc>
              <a:spcBef>
                <a:spcPts val="3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Garamond" panose="02020404030301010803" pitchFamily="18" charset="0"/>
              </a:defRPr>
            </a:lvl4pPr>
            <a:lvl5pPr marL="2057400" indent="-228600">
              <a:lnSpc>
                <a:spcPct val="114000"/>
              </a:lnSpc>
              <a:spcBef>
                <a:spcPts val="3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Garamond" panose="02020404030301010803" pitchFamily="18" charset="0"/>
              </a:defRPr>
            </a:lvl5pPr>
            <a:lvl6pPr marL="2514600" indent="-228600" eaLnBrk="0" fontAlgn="base" hangingPunct="0">
              <a:lnSpc>
                <a:spcPct val="114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Garamond" panose="02020404030301010803" pitchFamily="18" charset="0"/>
              </a:defRPr>
            </a:lvl6pPr>
            <a:lvl7pPr marL="2971800" indent="-228600" eaLnBrk="0" fontAlgn="base" hangingPunct="0">
              <a:lnSpc>
                <a:spcPct val="114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Garamond" panose="02020404030301010803" pitchFamily="18" charset="0"/>
              </a:defRPr>
            </a:lvl7pPr>
            <a:lvl8pPr marL="3429000" indent="-228600" eaLnBrk="0" fontAlgn="base" hangingPunct="0">
              <a:lnSpc>
                <a:spcPct val="114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Garamond" panose="02020404030301010803" pitchFamily="18" charset="0"/>
              </a:defRPr>
            </a:lvl8pPr>
            <a:lvl9pPr marL="3886200" indent="-228600" eaLnBrk="0" fontAlgn="base" hangingPunct="0">
              <a:lnSpc>
                <a:spcPct val="114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Garamond" panose="020204040303010108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6149" name="Picture 6" descr="http://www.iasl-online.org/resources/Pictures/iasl_sml_png.png?t=1393688337856">
            <a:extLst>
              <a:ext uri="{FF2B5EF4-FFF2-40B4-BE49-F238E27FC236}">
                <a16:creationId xmlns:a16="http://schemas.microsoft.com/office/drawing/2014/main" id="{FE9B6B61-90BB-41B9-9F1B-7FAD04742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229225"/>
            <a:ext cx="1809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171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>
            <a:extLst>
              <a:ext uri="{FF2B5EF4-FFF2-40B4-BE49-F238E27FC236}">
                <a16:creationId xmlns:a16="http://schemas.microsoft.com/office/drawing/2014/main" id="{611FE470-1C63-4767-8752-E101B9AA7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b="1">
                <a:latin typeface="Garamond" panose="02020404030301010803" pitchFamily="18" charset="0"/>
                <a:cs typeface="Garamond" panose="02020404030301010803" pitchFamily="18" charset="0"/>
              </a:rPr>
              <a:t>Online Storytelling Resources</a:t>
            </a:r>
            <a:endParaRPr altLang="en-US" sz="3600" b="1">
              <a:latin typeface="Garamond" panose="02020404030301010803" pitchFamily="18" charset="0"/>
              <a:cs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2ADA66-1D08-4F9F-8D0C-20BFC428D26C}"/>
              </a:ext>
            </a:extLst>
          </p:cNvPr>
          <p:cNvSpPr txBox="1"/>
          <p:nvPr/>
        </p:nvSpPr>
        <p:spPr>
          <a:xfrm>
            <a:off x="6172200" y="0"/>
            <a:ext cx="29718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Garamond"/>
                <a:ea typeface="ＭＳ Ｐゴシック" charset="-128"/>
                <a:cs typeface="Garamond"/>
              </a:rPr>
              <a:t>1.2.9 The challenges of the changing environment</a:t>
            </a:r>
          </a:p>
        </p:txBody>
      </p:sp>
      <p:pic>
        <p:nvPicPr>
          <p:cNvPr id="15364" name="Content Placeholder 2">
            <a:extLst>
              <a:ext uri="{FF2B5EF4-FFF2-40B4-BE49-F238E27FC236}">
                <a16:creationId xmlns:a16="http://schemas.microsoft.com/office/drawing/2014/main" id="{1584FF63-52BD-49F9-80F4-5128A35865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" b="4747"/>
          <a:stretch>
            <a:fillRect/>
          </a:stretch>
        </p:blipFill>
        <p:spPr>
          <a:xfrm>
            <a:off x="827088" y="1417638"/>
            <a:ext cx="7721600" cy="4032250"/>
          </a:xfrm>
        </p:spPr>
      </p:pic>
    </p:spTree>
  </p:cSld>
  <p:clrMapOvr>
    <a:masterClrMapping/>
  </p:clrMapOvr>
  <p:transition spd="slow" advTm="62579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>
            <a:extLst>
              <a:ext uri="{FF2B5EF4-FFF2-40B4-BE49-F238E27FC236}">
                <a16:creationId xmlns:a16="http://schemas.microsoft.com/office/drawing/2014/main" id="{466FD77F-DE25-49AB-B8E0-8E01CAFA3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b="1">
                <a:latin typeface="Garamond" panose="02020404030301010803" pitchFamily="18" charset="0"/>
                <a:cs typeface="Garamond" panose="02020404030301010803" pitchFamily="18" charset="0"/>
              </a:rPr>
              <a:t>Online Storytelling Resources</a:t>
            </a:r>
            <a:endParaRPr altLang="en-US" sz="3600" b="1">
              <a:latin typeface="Garamond" panose="02020404030301010803" pitchFamily="18" charset="0"/>
              <a:cs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6505A1-9607-419D-B407-0CC15267DDCC}"/>
              </a:ext>
            </a:extLst>
          </p:cNvPr>
          <p:cNvSpPr txBox="1"/>
          <p:nvPr/>
        </p:nvSpPr>
        <p:spPr>
          <a:xfrm>
            <a:off x="6172200" y="0"/>
            <a:ext cx="29718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Garamond"/>
                <a:ea typeface="ＭＳ Ｐゴシック" charset="-128"/>
                <a:cs typeface="Garamond"/>
              </a:rPr>
              <a:t>1.2.9 The challenges of the changing environment</a:t>
            </a:r>
          </a:p>
        </p:txBody>
      </p:sp>
      <p:pic>
        <p:nvPicPr>
          <p:cNvPr id="16388" name="Content Placeholder 2">
            <a:extLst>
              <a:ext uri="{FF2B5EF4-FFF2-40B4-BE49-F238E27FC236}">
                <a16:creationId xmlns:a16="http://schemas.microsoft.com/office/drawing/2014/main" id="{AC2BD0CF-C2D3-42F9-B190-D578B1FD1D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7" b="4633"/>
          <a:stretch>
            <a:fillRect/>
          </a:stretch>
        </p:blipFill>
        <p:spPr>
          <a:xfrm>
            <a:off x="711200" y="1268413"/>
            <a:ext cx="7721600" cy="4105275"/>
          </a:xfrm>
        </p:spPr>
      </p:pic>
    </p:spTree>
  </p:cSld>
  <p:clrMapOvr>
    <a:masterClrMapping/>
  </p:clrMapOvr>
  <p:transition spd="slow" advTm="62579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1">
            <a:extLst>
              <a:ext uri="{FF2B5EF4-FFF2-40B4-BE49-F238E27FC236}">
                <a16:creationId xmlns:a16="http://schemas.microsoft.com/office/drawing/2014/main" id="{18A44239-0627-453D-93A2-26B6DB34E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89138"/>
            <a:ext cx="8223250" cy="3878262"/>
          </a:xfrm>
        </p:spPr>
        <p:txBody>
          <a:bodyPr/>
          <a:lstStyle/>
          <a:p>
            <a:pPr>
              <a:lnSpc>
                <a:spcPct val="94000"/>
              </a:lnSpc>
              <a:buFont typeface="Arial" charset="0"/>
              <a:buChar char="•"/>
              <a:defRPr/>
            </a:pPr>
            <a:r>
              <a:rPr lang="en-AU" altLang="en-US" sz="3600" dirty="0">
                <a:latin typeface="Garamond" charset="0"/>
                <a:ea typeface="ＭＳ Ｐゴシック" charset="-128"/>
                <a:cs typeface="Garamond" charset="0"/>
              </a:rPr>
              <a:t>Project objective:</a:t>
            </a:r>
          </a:p>
          <a:p>
            <a:pPr lvl="2">
              <a:lnSpc>
                <a:spcPct val="94000"/>
              </a:lnSpc>
              <a:buFont typeface="Arial" charset="0"/>
              <a:buChar char="•"/>
              <a:defRPr/>
            </a:pPr>
            <a:r>
              <a:rPr lang="en-US" sz="2800" dirty="0">
                <a:ea typeface="ＭＳ Ｐゴシック" charset="-128"/>
              </a:rPr>
              <a:t>To develop a module set of training materials for school library program development that support the new </a:t>
            </a:r>
            <a:r>
              <a:rPr lang="en-US" sz="2800" i="1" dirty="0">
                <a:ea typeface="ＭＳ Ｐゴシック" charset="-128"/>
              </a:rPr>
              <a:t>IFLA School Library Guidelines.</a:t>
            </a:r>
          </a:p>
          <a:p>
            <a:pPr marL="392113" lvl="1" indent="0">
              <a:lnSpc>
                <a:spcPct val="94000"/>
              </a:lnSpc>
              <a:buFont typeface="Arial" charset="0"/>
              <a:buNone/>
              <a:defRPr/>
            </a:pPr>
            <a:endParaRPr lang="en-US" altLang="en-US" sz="3200" dirty="0">
              <a:latin typeface="Garamond" charset="0"/>
              <a:ea typeface="ＭＳ Ｐゴシック" charset="-128"/>
              <a:cs typeface="Garamond" charset="0"/>
            </a:endParaRPr>
          </a:p>
          <a:p>
            <a:pPr lvl="1">
              <a:lnSpc>
                <a:spcPct val="94000"/>
              </a:lnSpc>
              <a:defRPr/>
            </a:pPr>
            <a:r>
              <a:rPr lang="en-AU" altLang="en-US" sz="3200" dirty="0">
                <a:latin typeface="Garamond" charset="0"/>
                <a:ea typeface="ＭＳ Ｐゴシック" charset="-128"/>
                <a:cs typeface="Garamond" charset="0"/>
              </a:rPr>
              <a:t>Developed by members of the Joint Committee of IASL and IFLA</a:t>
            </a:r>
          </a:p>
          <a:p>
            <a:pPr marL="392113" lvl="1" indent="0">
              <a:lnSpc>
                <a:spcPct val="94000"/>
              </a:lnSpc>
              <a:buFont typeface="Arial" charset="0"/>
              <a:buNone/>
              <a:defRPr/>
            </a:pPr>
            <a:endParaRPr lang="en-AU" sz="3200" dirty="0">
              <a:latin typeface="Garamond" charset="0"/>
              <a:ea typeface="ＭＳ Ｐゴシック" charset="-128"/>
            </a:endParaRPr>
          </a:p>
        </p:txBody>
      </p:sp>
      <p:sp>
        <p:nvSpPr>
          <p:cNvPr id="7171" name="Title 2">
            <a:extLst>
              <a:ext uri="{FF2B5EF4-FFF2-40B4-BE49-F238E27FC236}">
                <a16:creationId xmlns:a16="http://schemas.microsoft.com/office/drawing/2014/main" id="{A9409DA0-C23B-447D-B90D-94D134988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b="1">
                <a:latin typeface="Garamond" panose="02020404030301010803" pitchFamily="18" charset="0"/>
                <a:cs typeface="Garamond" panose="02020404030301010803" pitchFamily="18" charset="0"/>
              </a:rPr>
              <a:t>Project Overview</a:t>
            </a:r>
          </a:p>
        </p:txBody>
      </p:sp>
      <p:pic>
        <p:nvPicPr>
          <p:cNvPr id="7172" name="Picture 6" descr="C:\Users\Karen Gavigan\AppData\Local\Microsoft\Windows\Temporary Internet Files\Content.IE5\VP1R4EPQ\Professional_Seo_Services[1].jpg">
            <a:extLst>
              <a:ext uri="{FF2B5EF4-FFF2-40B4-BE49-F238E27FC236}">
                <a16:creationId xmlns:a16="http://schemas.microsoft.com/office/drawing/2014/main" id="{4E162873-5017-4CFC-927F-DE72511A4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188913"/>
            <a:ext cx="17780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9018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>
            <a:extLst>
              <a:ext uri="{FF2B5EF4-FFF2-40B4-BE49-F238E27FC236}">
                <a16:creationId xmlns:a16="http://schemas.microsoft.com/office/drawing/2014/main" id="{5A78ABC5-7B72-4305-90CA-9AF4521E4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28775"/>
            <a:ext cx="8712200" cy="4238625"/>
          </a:xfrm>
        </p:spPr>
        <p:txBody>
          <a:bodyPr/>
          <a:lstStyle/>
          <a:p>
            <a:pPr>
              <a:lnSpc>
                <a:spcPct val="104000"/>
              </a:lnSpc>
              <a:buFont typeface="Arial" charset="0"/>
              <a:buChar char="•"/>
              <a:defRPr/>
            </a:pPr>
            <a:r>
              <a:rPr lang="en-AU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charset="0"/>
                <a:ea typeface="ＭＳ Ｐゴシック" charset="-128"/>
                <a:cs typeface="Garamond" charset="0"/>
              </a:rPr>
              <a:t>Six modules, one for each chapter in the </a:t>
            </a:r>
            <a:r>
              <a:rPr lang="en-AU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charset="0"/>
                <a:ea typeface="ＭＳ Ｐゴシック" charset="-128"/>
                <a:cs typeface="Garamond" charset="0"/>
              </a:rPr>
              <a:t>Guidelines</a:t>
            </a:r>
          </a:p>
          <a:p>
            <a:pPr>
              <a:lnSpc>
                <a:spcPct val="104000"/>
              </a:lnSpc>
              <a:buFont typeface="Arial" charset="0"/>
              <a:buChar char="•"/>
              <a:defRPr/>
            </a:pPr>
            <a:r>
              <a:rPr lang="en-AU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charset="0"/>
                <a:ea typeface="ＭＳ Ｐゴシック" charset="-128"/>
                <a:cs typeface="Garamond" charset="0"/>
              </a:rPr>
              <a:t>Some modules have more than one presentation</a:t>
            </a:r>
          </a:p>
          <a:p>
            <a:pPr>
              <a:lnSpc>
                <a:spcPct val="104000"/>
              </a:lnSpc>
              <a:buFont typeface="Arial" charset="0"/>
              <a:buChar char="•"/>
              <a:defRPr/>
            </a:pPr>
            <a:r>
              <a:rPr lang="en-AU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charset="0"/>
                <a:ea typeface="ＭＳ Ｐゴシック" charset="-128"/>
                <a:cs typeface="Garamond" charset="0"/>
              </a:rPr>
              <a:t>Presentations - Voice-over PowerPoints -  some modules will also include webinars or videos</a:t>
            </a:r>
          </a:p>
          <a:p>
            <a:pPr>
              <a:lnSpc>
                <a:spcPct val="104000"/>
              </a:lnSpc>
              <a:buFont typeface="Arial" charset="0"/>
              <a:buChar char="•"/>
              <a:defRPr/>
            </a:pPr>
            <a:r>
              <a:rPr lang="en-AU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charset="0"/>
                <a:ea typeface="ＭＳ Ｐゴシック" charset="-128"/>
                <a:cs typeface="Garamond" charset="0"/>
              </a:rPr>
              <a:t> Accompanying list of resources provided with each module</a:t>
            </a:r>
          </a:p>
          <a:p>
            <a:pPr>
              <a:lnSpc>
                <a:spcPct val="104000"/>
              </a:lnSpc>
              <a:buFont typeface="Arial" charset="0"/>
              <a:buChar char="•"/>
              <a:defRPr/>
            </a:pPr>
            <a:r>
              <a:rPr lang="en-AU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charset="0"/>
                <a:ea typeface="ＭＳ Ｐゴシック" charset="-128"/>
                <a:cs typeface="Garamond" charset="0"/>
              </a:rPr>
              <a:t>All materials will be available online at the IFLA and IASL websites</a:t>
            </a:r>
          </a:p>
          <a:p>
            <a:pPr>
              <a:lnSpc>
                <a:spcPct val="104000"/>
              </a:lnSpc>
              <a:buFont typeface="Arial" charset="0"/>
              <a:buChar char="•"/>
              <a:defRPr/>
            </a:pPr>
            <a:r>
              <a:rPr lang="en-AU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charset="0"/>
                <a:ea typeface="ＭＳ Ｐゴシック" charset="-128"/>
                <a:cs typeface="Garamond" charset="0"/>
              </a:rPr>
              <a:t>Flash drives with module content available upon request</a:t>
            </a:r>
          </a:p>
          <a:p>
            <a:pPr>
              <a:lnSpc>
                <a:spcPct val="104000"/>
              </a:lnSpc>
              <a:buFont typeface="Arial" charset="0"/>
              <a:buChar char="•"/>
              <a:defRPr/>
            </a:pPr>
            <a:endParaRPr lang="en-AU" altLang="en-US" dirty="0">
              <a:latin typeface="Garamond" charset="0"/>
              <a:ea typeface="ＭＳ Ｐゴシック" charset="-128"/>
              <a:cs typeface="Garamond" charset="0"/>
            </a:endParaRPr>
          </a:p>
        </p:txBody>
      </p:sp>
      <p:sp>
        <p:nvSpPr>
          <p:cNvPr id="8195" name="Title 2">
            <a:extLst>
              <a:ext uri="{FF2B5EF4-FFF2-40B4-BE49-F238E27FC236}">
                <a16:creationId xmlns:a16="http://schemas.microsoft.com/office/drawing/2014/main" id="{3E969C07-E82A-4E09-8A64-B527D5CA0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b="1">
                <a:latin typeface="Garamond" panose="02020404030301010803" pitchFamily="18" charset="0"/>
                <a:cs typeface="Garamond" panose="02020404030301010803" pitchFamily="18" charset="0"/>
              </a:rPr>
              <a:t>                 Project Modules</a:t>
            </a:r>
          </a:p>
        </p:txBody>
      </p:sp>
      <p:pic>
        <p:nvPicPr>
          <p:cNvPr id="8196" name="Picture 5" descr="C:\Users\Karen Gavigan\AppData\Local\Microsoft\Windows\Temporary Internet Files\Content.IE5\YCP18BST\cartoon-of-mgmt[1].jpg">
            <a:extLst>
              <a:ext uri="{FF2B5EF4-FFF2-40B4-BE49-F238E27FC236}">
                <a16:creationId xmlns:a16="http://schemas.microsoft.com/office/drawing/2014/main" id="{80E59D9C-FCB5-445F-B9DD-5121FE82B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115888"/>
            <a:ext cx="1668463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424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>
            <a:extLst>
              <a:ext uri="{FF2B5EF4-FFF2-40B4-BE49-F238E27FC236}">
                <a16:creationId xmlns:a16="http://schemas.microsoft.com/office/drawing/2014/main" id="{D41C863F-E0FD-419D-9AFF-7FF956588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125538"/>
            <a:ext cx="8583612" cy="4741862"/>
          </a:xfrm>
        </p:spPr>
        <p:txBody>
          <a:bodyPr/>
          <a:lstStyle/>
          <a:p>
            <a:pPr marL="107950" indent="0" algn="ctr">
              <a:buFont typeface="Arial" panose="020B0604020202020204" pitchFamily="34" charset="0"/>
              <a:buNone/>
            </a:pPr>
            <a:endParaRPr lang="en-US" altLang="en-US" b="1">
              <a:latin typeface="Garamond" panose="02020404030301010803" pitchFamily="18" charset="0"/>
              <a:cs typeface="Garamond" panose="02020404030301010803" pitchFamily="18" charset="0"/>
            </a:endParaRPr>
          </a:p>
          <a:p>
            <a:pPr marL="107950" indent="0" algn="ctr">
              <a:buFont typeface="Arial" panose="020B0604020202020204" pitchFamily="34" charset="0"/>
              <a:buNone/>
            </a:pPr>
            <a:r>
              <a:rPr lang="en-US" altLang="en-US">
                <a:latin typeface="Garamond" panose="02020404030301010803" pitchFamily="18" charset="0"/>
                <a:cs typeface="Garamond" panose="02020404030301010803" pitchFamily="18" charset="0"/>
              </a:rPr>
              <a:t>“The school library serves an important function as a significant access point to our information-based society.                      It must provide access to digital information resources that reflect the curriculum as well as the users’                                interests and culture.” </a:t>
            </a:r>
          </a:p>
          <a:p>
            <a:pPr marL="107950" indent="0" algn="ctr">
              <a:buFont typeface="Arial" panose="020B0604020202020204" pitchFamily="34" charset="0"/>
              <a:buNone/>
            </a:pPr>
            <a:endParaRPr lang="en-US" altLang="en-US">
              <a:latin typeface="Garamond" panose="02020404030301010803" pitchFamily="18" charset="0"/>
              <a:cs typeface="Garamond" panose="02020404030301010803" pitchFamily="18" charset="0"/>
            </a:endParaRPr>
          </a:p>
          <a:p>
            <a:pPr marL="107950" indent="0" algn="ctr">
              <a:buFont typeface="Arial" panose="020B0604020202020204" pitchFamily="34" charset="0"/>
              <a:buNone/>
            </a:pPr>
            <a:r>
              <a:rPr lang="en-US" altLang="en-US" sz="2400" b="1">
                <a:latin typeface="Garamond" panose="02020404030301010803" pitchFamily="18" charset="0"/>
                <a:cs typeface="Garamond" panose="02020404030301010803" pitchFamily="18" charset="0"/>
              </a:rPr>
              <a:t>IFLA School Library Guidelines</a:t>
            </a:r>
          </a:p>
          <a:p>
            <a:pPr marL="107950" indent="0" algn="ctr">
              <a:buFont typeface="Arial" panose="020B0604020202020204" pitchFamily="34" charset="0"/>
              <a:buNone/>
            </a:pPr>
            <a:r>
              <a:rPr lang="en-US" altLang="en-US" sz="2400">
                <a:latin typeface="Garamond" panose="02020404030301010803" pitchFamily="18" charset="0"/>
                <a:cs typeface="Garamond" panose="02020404030301010803" pitchFamily="18" charset="0"/>
              </a:rPr>
              <a:t>Chapter Four</a:t>
            </a:r>
          </a:p>
          <a:p>
            <a:pPr marL="107950" indent="0" algn="ctr">
              <a:buFont typeface="Arial" panose="020B0604020202020204" pitchFamily="34" charset="0"/>
              <a:buNone/>
            </a:pPr>
            <a:r>
              <a:rPr lang="en-US" altLang="en-US" sz="2400">
                <a:latin typeface="Garamond" panose="02020404030301010803" pitchFamily="18" charset="0"/>
                <a:cs typeface="Garamond" panose="02020404030301010803" pitchFamily="18" charset="0"/>
              </a:rPr>
              <a:t>4.3.2 Issues related to digital resources </a:t>
            </a:r>
            <a:endParaRPr lang="en-US" altLang="en-US" sz="2400" b="1">
              <a:latin typeface="Garamond" panose="02020404030301010803" pitchFamily="18" charset="0"/>
              <a:cs typeface="Garamond" panose="02020404030301010803" pitchFamily="18" charset="0"/>
            </a:endParaRPr>
          </a:p>
          <a:p>
            <a:pPr marL="107950" indent="0" algn="ctr">
              <a:buFont typeface="Arial" panose="020B0604020202020204" pitchFamily="34" charset="0"/>
              <a:buNone/>
            </a:pPr>
            <a:endParaRPr lang="en-US" altLang="en-US" b="1">
              <a:latin typeface="Garamond" panose="02020404030301010803" pitchFamily="18" charset="0"/>
              <a:cs typeface="Garamond" panose="02020404030301010803" pitchFamily="18" charset="0"/>
            </a:endParaRPr>
          </a:p>
        </p:txBody>
      </p:sp>
      <p:sp>
        <p:nvSpPr>
          <p:cNvPr id="9219" name="Title 2">
            <a:extLst>
              <a:ext uri="{FF2B5EF4-FFF2-40B4-BE49-F238E27FC236}">
                <a16:creationId xmlns:a16="http://schemas.microsoft.com/office/drawing/2014/main" id="{B9C7CA12-6FF3-418D-A13C-E21E7D54D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>
                <a:latin typeface="Garamond" panose="02020404030301010803" pitchFamily="18" charset="0"/>
                <a:cs typeface="Garamond" panose="02020404030301010803" pitchFamily="18" charset="0"/>
              </a:rPr>
              <a:t>Module Four – Digital Resources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>
            <a:extLst>
              <a:ext uri="{FF2B5EF4-FFF2-40B4-BE49-F238E27FC236}">
                <a16:creationId xmlns:a16="http://schemas.microsoft.com/office/drawing/2014/main" id="{875132EB-D5D6-4FE0-AF3B-167466F0C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4000"/>
              </a:lnSpc>
            </a:pPr>
            <a:r>
              <a:rPr lang="en-AU" altLang="en-US" sz="3200">
                <a:latin typeface="Garamond" panose="02020404030301010803" pitchFamily="18" charset="0"/>
                <a:cs typeface="Garamond" panose="02020404030301010803" pitchFamily="18" charset="0"/>
              </a:rPr>
              <a:t>A selection of digital resources hand-picked for school librarians around the world</a:t>
            </a:r>
          </a:p>
          <a:p>
            <a:pPr>
              <a:lnSpc>
                <a:spcPct val="104000"/>
              </a:lnSpc>
            </a:pPr>
            <a:r>
              <a:rPr lang="en-AU" altLang="en-US" sz="3200">
                <a:latin typeface="Garamond" panose="02020404030301010803" pitchFamily="18" charset="0"/>
                <a:cs typeface="Garamond" panose="02020404030301010803" pitchFamily="18" charset="0"/>
              </a:rPr>
              <a:t>Spanning grade levels and age range</a:t>
            </a:r>
          </a:p>
          <a:p>
            <a:pPr>
              <a:lnSpc>
                <a:spcPct val="104000"/>
              </a:lnSpc>
            </a:pPr>
            <a:r>
              <a:rPr lang="en-AU" altLang="en-US" sz="3200">
                <a:latin typeface="Garamond" panose="02020404030301010803" pitchFamily="18" charset="0"/>
                <a:cs typeface="Garamond" panose="02020404030301010803" pitchFamily="18" charset="0"/>
              </a:rPr>
              <a:t>User friendly and internationally accessible </a:t>
            </a:r>
          </a:p>
          <a:p>
            <a:pPr>
              <a:lnSpc>
                <a:spcPct val="104000"/>
              </a:lnSpc>
            </a:pPr>
            <a:r>
              <a:rPr lang="en-AU" altLang="en-US" sz="3200">
                <a:latin typeface="Garamond" panose="02020404030301010803" pitchFamily="18" charset="0"/>
                <a:cs typeface="Garamond" panose="02020404030301010803" pitchFamily="18" charset="0"/>
              </a:rPr>
              <a:t>Chosen for the widest possible audience</a:t>
            </a:r>
          </a:p>
          <a:p>
            <a:pPr>
              <a:lnSpc>
                <a:spcPct val="104000"/>
              </a:lnSpc>
            </a:pPr>
            <a:r>
              <a:rPr lang="en-AU" altLang="en-US" sz="3200">
                <a:latin typeface="Garamond" panose="02020404030301010803" pitchFamily="18" charset="0"/>
                <a:cs typeface="Garamond" panose="02020404030301010803" pitchFamily="18" charset="0"/>
              </a:rPr>
              <a:t>Selected with school librarianship in mind</a:t>
            </a:r>
          </a:p>
        </p:txBody>
      </p:sp>
      <p:sp>
        <p:nvSpPr>
          <p:cNvPr id="10243" name="Title 2">
            <a:extLst>
              <a:ext uri="{FF2B5EF4-FFF2-40B4-BE49-F238E27FC236}">
                <a16:creationId xmlns:a16="http://schemas.microsoft.com/office/drawing/2014/main" id="{138C5C9E-591C-450A-BCB4-0D60C45E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b="1">
                <a:latin typeface="Garamond" panose="02020404030301010803" pitchFamily="18" charset="0"/>
                <a:cs typeface="Garamond" panose="02020404030301010803" pitchFamily="18" charset="0"/>
              </a:rPr>
              <a:t>Introduction </a:t>
            </a:r>
            <a:r>
              <a:rPr lang="en-US" altLang="en-US" b="1">
                <a:latin typeface="Garamond" panose="02020404030301010803" pitchFamily="18" charset="0"/>
                <a:cs typeface="Garamond" panose="02020404030301010803" pitchFamily="18" charset="0"/>
              </a:rPr>
              <a:t>–</a:t>
            </a:r>
            <a:r>
              <a:rPr altLang="en-US" b="1">
                <a:latin typeface="Garamond" panose="02020404030301010803" pitchFamily="18" charset="0"/>
                <a:cs typeface="Garamond" panose="02020404030301010803" pitchFamily="18" charset="0"/>
              </a:rPr>
              <a:t> Digital Resources of a School Library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15E79C-4C4C-4EEC-BB4C-B6BB7581CBC6}"/>
              </a:ext>
            </a:extLst>
          </p:cNvPr>
          <p:cNvSpPr txBox="1"/>
          <p:nvPr/>
        </p:nvSpPr>
        <p:spPr>
          <a:xfrm>
            <a:off x="6172200" y="0"/>
            <a:ext cx="29718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Garamond"/>
                <a:ea typeface="ＭＳ Ｐゴシック" charset="-128"/>
                <a:cs typeface="Garamond"/>
              </a:rPr>
              <a:t>1.2.2 Introduction to contextual factors</a:t>
            </a:r>
          </a:p>
        </p:txBody>
      </p:sp>
    </p:spTree>
  </p:cSld>
  <p:clrMapOvr>
    <a:masterClrMapping/>
  </p:clrMapOvr>
  <p:transition spd="slow" advTm="71225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>
            <a:extLst>
              <a:ext uri="{FF2B5EF4-FFF2-40B4-BE49-F238E27FC236}">
                <a16:creationId xmlns:a16="http://schemas.microsoft.com/office/drawing/2014/main" id="{653F1F61-4740-41AA-B4DA-79E745EEC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b="1">
                <a:latin typeface="Garamond" panose="02020404030301010803" pitchFamily="18" charset="0"/>
                <a:cs typeface="Garamond" panose="02020404030301010803" pitchFamily="18" charset="0"/>
              </a:rPr>
              <a:t>Best Websites </a:t>
            </a:r>
            <a:endParaRPr altLang="en-US" sz="3600" b="1">
              <a:latin typeface="Garamond" panose="02020404030301010803" pitchFamily="18" charset="0"/>
              <a:cs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4818A3-732F-45DA-93C7-6145F9673438}"/>
              </a:ext>
            </a:extLst>
          </p:cNvPr>
          <p:cNvSpPr txBox="1"/>
          <p:nvPr/>
        </p:nvSpPr>
        <p:spPr>
          <a:xfrm>
            <a:off x="6172200" y="0"/>
            <a:ext cx="29718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Garamond"/>
                <a:ea typeface="ＭＳ Ｐゴシック" charset="-128"/>
                <a:cs typeface="Garamond"/>
              </a:rPr>
              <a:t>1.2.9 The challenges of the changing environment</a:t>
            </a:r>
          </a:p>
        </p:txBody>
      </p:sp>
      <p:sp>
        <p:nvSpPr>
          <p:cNvPr id="11268" name="Content Placeholder 1">
            <a:extLst>
              <a:ext uri="{FF2B5EF4-FFF2-40B4-BE49-F238E27FC236}">
                <a16:creationId xmlns:a16="http://schemas.microsoft.com/office/drawing/2014/main" id="{782CA300-C8A0-49BF-A38B-10FD0C898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950" indent="0">
              <a:buFont typeface="Arial" panose="020B0604020202020204" pitchFamily="34" charset="0"/>
              <a:buNone/>
            </a:pPr>
            <a:r>
              <a:rPr lang="en-US" altLang="en-US">
                <a:latin typeface="Garamond" panose="02020404030301010803" pitchFamily="18" charset="0"/>
                <a:cs typeface="Garamond" panose="02020404030301010803" pitchFamily="18" charset="0"/>
              </a:rPr>
              <a:t>Best Websites for Teaching &amp; Learning foster the qualities of innovation, creativity, active participation, and collaboration. They are free, web-based sites that are user friendly and encourage a community of learners to explore and discover.</a:t>
            </a:r>
          </a:p>
          <a:p>
            <a:pPr marL="107950" indent="0" algn="ctr">
              <a:buFont typeface="Arial" panose="020B0604020202020204" pitchFamily="34" charset="0"/>
              <a:buNone/>
            </a:pPr>
            <a:r>
              <a:rPr lang="en-US" altLang="en-US">
                <a:latin typeface="Garamond" panose="02020404030301010803" pitchFamily="18" charset="0"/>
                <a:cs typeface="Garamond" panose="02020404030301010803" pitchFamily="18" charset="0"/>
              </a:rPr>
              <a:t>	</a:t>
            </a:r>
            <a:r>
              <a:rPr lang="en-US" altLang="en-US" b="1">
                <a:latin typeface="Garamond" panose="02020404030301010803" pitchFamily="18" charset="0"/>
                <a:cs typeface="Garamond" panose="02020404030301010803" pitchFamily="18" charset="0"/>
              </a:rPr>
              <a:t>American Association of School Librarians    Best Websites for Teaching and Learning</a:t>
            </a:r>
          </a:p>
        </p:txBody>
      </p:sp>
    </p:spTree>
  </p:cSld>
  <p:clrMapOvr>
    <a:masterClrMapping/>
  </p:clrMapOvr>
  <p:transition spd="slow" advTm="62579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>
            <a:extLst>
              <a:ext uri="{FF2B5EF4-FFF2-40B4-BE49-F238E27FC236}">
                <a16:creationId xmlns:a16="http://schemas.microsoft.com/office/drawing/2014/main" id="{5978F185-A4CA-42C4-ADD8-E2AD41699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b="1">
                <a:latin typeface="Garamond" panose="02020404030301010803" pitchFamily="18" charset="0"/>
                <a:cs typeface="Garamond" panose="02020404030301010803" pitchFamily="18" charset="0"/>
              </a:rPr>
              <a:t>Online Presentation Resources</a:t>
            </a:r>
            <a:endParaRPr altLang="en-US" sz="3600" b="1">
              <a:latin typeface="Garamond" panose="02020404030301010803" pitchFamily="18" charset="0"/>
              <a:cs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1FAE3B-2A6D-4B9F-9552-F1C1CC847D8C}"/>
              </a:ext>
            </a:extLst>
          </p:cNvPr>
          <p:cNvSpPr txBox="1"/>
          <p:nvPr/>
        </p:nvSpPr>
        <p:spPr>
          <a:xfrm>
            <a:off x="6172200" y="0"/>
            <a:ext cx="29718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Garamond"/>
                <a:ea typeface="ＭＳ Ｐゴシック" charset="-128"/>
                <a:cs typeface="Garamond"/>
              </a:rPr>
              <a:t>1.2.9 The challenges of the changing environment</a:t>
            </a:r>
          </a:p>
        </p:txBody>
      </p:sp>
      <p:pic>
        <p:nvPicPr>
          <p:cNvPr id="12292" name="Content Placeholder 1">
            <a:extLst>
              <a:ext uri="{FF2B5EF4-FFF2-40B4-BE49-F238E27FC236}">
                <a16:creationId xmlns:a16="http://schemas.microsoft.com/office/drawing/2014/main" id="{BDE4CAD6-1B4F-4A7A-A4BA-C371092700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" b="4747"/>
          <a:stretch>
            <a:fillRect/>
          </a:stretch>
        </p:blipFill>
        <p:spPr>
          <a:xfrm>
            <a:off x="827088" y="1268413"/>
            <a:ext cx="7721600" cy="4032250"/>
          </a:xfrm>
        </p:spPr>
      </p:pic>
    </p:spTree>
  </p:cSld>
  <p:clrMapOvr>
    <a:masterClrMapping/>
  </p:clrMapOvr>
  <p:transition spd="slow" advTm="62579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>
            <a:extLst>
              <a:ext uri="{FF2B5EF4-FFF2-40B4-BE49-F238E27FC236}">
                <a16:creationId xmlns:a16="http://schemas.microsoft.com/office/drawing/2014/main" id="{A7B51F9D-10BB-4F29-A331-1843B67C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b="1">
                <a:latin typeface="Garamond" panose="02020404030301010803" pitchFamily="18" charset="0"/>
                <a:cs typeface="Garamond" panose="02020404030301010803" pitchFamily="18" charset="0"/>
              </a:rPr>
              <a:t>Online Presentation Resources</a:t>
            </a:r>
            <a:endParaRPr altLang="en-US" sz="3600" b="1">
              <a:latin typeface="Garamond" panose="02020404030301010803" pitchFamily="18" charset="0"/>
              <a:cs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7C726-FA4B-48B0-A1EC-D8005AA3258E}"/>
              </a:ext>
            </a:extLst>
          </p:cNvPr>
          <p:cNvSpPr txBox="1"/>
          <p:nvPr/>
        </p:nvSpPr>
        <p:spPr>
          <a:xfrm>
            <a:off x="6172200" y="0"/>
            <a:ext cx="29718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Garamond"/>
                <a:ea typeface="ＭＳ Ｐゴシック" charset="-128"/>
                <a:cs typeface="Garamond"/>
              </a:rPr>
              <a:t>1.2.9 The challenges of the changing environment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29E124-878D-4F5B-A14D-70C2CC46C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68413"/>
            <a:ext cx="8229600" cy="4598987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ea typeface="MS PGothic" pitchFamily="34" charset="-128"/>
              </a:rPr>
              <a:t>Buncee</a:t>
            </a:r>
            <a:endParaRPr lang="en-US" dirty="0">
              <a:ea typeface="MS PGothic" pitchFamily="34" charset="-128"/>
            </a:endParaRPr>
          </a:p>
          <a:p>
            <a:pPr marL="109537" indent="0">
              <a:buFont typeface="Arial" panose="020B0604020202020204" pitchFamily="34" charset="0"/>
              <a:buNone/>
              <a:defRPr/>
            </a:pPr>
            <a:endParaRPr lang="en-US" dirty="0">
              <a:ea typeface="MS PGothic" pitchFamily="34" charset="-128"/>
            </a:endParaRPr>
          </a:p>
        </p:txBody>
      </p:sp>
      <p:pic>
        <p:nvPicPr>
          <p:cNvPr id="13317" name="Picture 2">
            <a:extLst>
              <a:ext uri="{FF2B5EF4-FFF2-40B4-BE49-F238E27FC236}">
                <a16:creationId xmlns:a16="http://schemas.microsoft.com/office/drawing/2014/main" id="{E2338FCF-79C9-4C2E-9614-3248A9C6E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73238"/>
            <a:ext cx="6100762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2579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>
            <a:extLst>
              <a:ext uri="{FF2B5EF4-FFF2-40B4-BE49-F238E27FC236}">
                <a16:creationId xmlns:a16="http://schemas.microsoft.com/office/drawing/2014/main" id="{223481E1-3E05-4E91-9B6D-64C04D9D6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b="1">
                <a:latin typeface="Garamond" panose="02020404030301010803" pitchFamily="18" charset="0"/>
                <a:cs typeface="Garamond" panose="02020404030301010803" pitchFamily="18" charset="0"/>
              </a:rPr>
              <a:t>Online Storytelling Resources</a:t>
            </a:r>
            <a:endParaRPr altLang="en-US" sz="3600" b="1">
              <a:latin typeface="Garamond" panose="02020404030301010803" pitchFamily="18" charset="0"/>
              <a:cs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A738BE-B436-4F4C-98BE-30E1DBE34126}"/>
              </a:ext>
            </a:extLst>
          </p:cNvPr>
          <p:cNvSpPr txBox="1"/>
          <p:nvPr/>
        </p:nvSpPr>
        <p:spPr>
          <a:xfrm>
            <a:off x="6172200" y="0"/>
            <a:ext cx="29718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Garamond"/>
                <a:ea typeface="ＭＳ Ｐゴシック" charset="-128"/>
                <a:cs typeface="Garamond"/>
              </a:rPr>
              <a:t>1.2.9 The challenges of the changing environment</a:t>
            </a:r>
          </a:p>
        </p:txBody>
      </p:sp>
      <p:pic>
        <p:nvPicPr>
          <p:cNvPr id="14340" name="Content Placeholder 4">
            <a:extLst>
              <a:ext uri="{FF2B5EF4-FFF2-40B4-BE49-F238E27FC236}">
                <a16:creationId xmlns:a16="http://schemas.microsoft.com/office/drawing/2014/main" id="{AC839D8D-D29F-4A5C-9DD7-1FCCB9AD9E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" b="4747"/>
          <a:stretch>
            <a:fillRect/>
          </a:stretch>
        </p:blipFill>
        <p:spPr>
          <a:xfrm>
            <a:off x="711200" y="1196975"/>
            <a:ext cx="7721600" cy="4032250"/>
          </a:xfrm>
        </p:spPr>
      </p:pic>
    </p:spTree>
  </p:cSld>
  <p:clrMapOvr>
    <a:masterClrMapping/>
  </p:clrMapOvr>
  <p:transition spd="slow" advTm="62579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        Resources for Implementing the IFLA School Library Guidelines                                              &quot;/&gt;&lt;property id=&quot;20307&quot; value=&quot;301&quot;/&gt;&lt;/object&gt;&lt;object type=&quot;3&quot; unique_id=&quot;10004&quot;&gt;&lt;property id=&quot;20148&quot; value=&quot;5&quot;/&gt;&lt;property id=&quot;20300&quot; value=&quot;Slide 2 - &amp;quot;Project Overview&amp;quot;&quot;/&gt;&lt;property id=&quot;20307&quot; value=&quot;302&quot;/&gt;&lt;/object&gt;&lt;object type=&quot;3&quot; unique_id=&quot;10005&quot;&gt;&lt;property id=&quot;20148&quot; value=&quot;5&quot;/&gt;&lt;property id=&quot;20300&quot; value=&quot;Slide 3 - &amp;quot;                 Project Modules&amp;quot;&quot;/&gt;&lt;property id=&quot;20307&quot; value=&quot;303&quot;/&gt;&lt;/object&gt;&lt;object type=&quot;3&quot; unique_id=&quot;10006&quot;&gt;&lt;property id=&quot;20148&quot; value=&quot;5&quot;/&gt;&lt;property id=&quot;20300&quot; value=&quot;Slide 5 - &amp;quot;Introduction – Digital Resources of a School Library&amp;quot;&quot;/&gt;&lt;property id=&quot;20307&quot; value=&quot;304&quot;/&gt;&lt;/object&gt;&lt;object type=&quot;3&quot; unique_id=&quot;10007&quot;&gt;&lt;property id=&quot;20148&quot; value=&quot;5&quot;/&gt;&lt;property id=&quot;20300&quot; value=&quot;Slide 6 - &amp;quot;Best Websites &amp;quot;&quot;/&gt;&lt;property id=&quot;20307&quot; value=&quot;305&quot;/&gt;&lt;/object&gt;&lt;object type=&quot;3&quot; unique_id=&quot;10035&quot;&gt;&lt;property id=&quot;20148&quot; value=&quot;5&quot;/&gt;&lt;property id=&quot;20300&quot; value=&quot;Slide 21 - &amp;quot;               &amp;amp;#x09;&amp;amp;#x09;Questions?   For Additional Information About The Content In This Module, Please Contact the Pres&quot;/&gt;&lt;property id=&quot;20307&quot; value=&quot;332&quot;/&gt;&lt;/object&gt;&lt;object type=&quot;3&quot; unique_id=&quot;10456&quot;&gt;&lt;property id=&quot;20148&quot; value=&quot;5&quot;/&gt;&lt;property id=&quot;20300&quot; value=&quot;Slide 4 - &amp;quot;Module Four – Digital Resources&amp;quot;&quot;/&gt;&lt;property id=&quot;20307&quot; value=&quot;338&quot;/&gt;&lt;/object&gt;&lt;object type=&quot;3&quot; unique_id=&quot;10582&quot;&gt;&lt;property id=&quot;20148&quot; value=&quot;5&quot;/&gt;&lt;property id=&quot;20300&quot; value=&quot;Slide 20 - &amp;quot;Availability of Flash Drives&amp;quot;&quot;/&gt;&lt;property id=&quot;20307&quot; value=&quot;339&quot;/&gt;&lt;/object&gt;&lt;object type=&quot;3&quot; unique_id=&quot;10656&quot;&gt;&lt;property id=&quot;20148&quot; value=&quot;5&quot;/&gt;&lt;property id=&quot;20300&quot; value=&quot;Slide 17 - &amp;quot; Suggestions for Best Practice: Digital Resources &amp;quot;&quot;/&gt;&lt;property id=&quot;20307&quot; value=&quot;341&quot;/&gt;&lt;/object&gt;&lt;object type=&quot;3&quot; unique_id=&quot;78588&quot;&gt;&lt;property id=&quot;20148&quot; value=&quot;5&quot;/&gt;&lt;property id=&quot;20300&quot; value=&quot;Slide 19 - &amp;quot;Resources&amp;quot;&quot;/&gt;&lt;property id=&quot;20307&quot; value=&quot;342&quot;/&gt;&lt;/object&gt;&lt;object type=&quot;3&quot; unique_id=&quot;78590&quot;&gt;&lt;property id=&quot;20148&quot; value=&quot;5&quot;/&gt;&lt;property id=&quot;20300&quot; value=&quot;Slide 7 - &amp;quot;Online Presentation Resources&amp;quot;&quot;/&gt;&lt;property id=&quot;20307&quot; value=&quot;343&quot;/&gt;&lt;/object&gt;&lt;object type=&quot;3&quot; unique_id=&quot;78591&quot;&gt;&lt;property id=&quot;20148&quot; value=&quot;5&quot;/&gt;&lt;property id=&quot;20300&quot; value=&quot;Slide 8 - &amp;quot;Online Presentation Resources&amp;quot;&quot;/&gt;&lt;property id=&quot;20307&quot; value=&quot;344&quot;/&gt;&lt;/object&gt;&lt;object type=&quot;3&quot; unique_id=&quot;78592&quot;&gt;&lt;property id=&quot;20148&quot; value=&quot;5&quot;/&gt;&lt;property id=&quot;20300&quot; value=&quot;Slide 9 - &amp;quot;Online Storytelling Resources&amp;quot;&quot;/&gt;&lt;property id=&quot;20307&quot; value=&quot;345&quot;/&gt;&lt;/object&gt;&lt;object type=&quot;3&quot; unique_id=&quot;78593&quot;&gt;&lt;property id=&quot;20148&quot; value=&quot;5&quot;/&gt;&lt;property id=&quot;20300&quot; value=&quot;Slide 10 - &amp;quot;Online Storytelling Resources&amp;quot;&quot;/&gt;&lt;property id=&quot;20307&quot; value=&quot;346&quot;/&gt;&lt;/object&gt;&lt;object type=&quot;3&quot; unique_id=&quot;78594&quot;&gt;&lt;property id=&quot;20148&quot; value=&quot;5&quot;/&gt;&lt;property id=&quot;20300&quot; value=&quot;Slide 11 - &amp;quot;Online Storytelling Resources&amp;quot;&quot;/&gt;&lt;property id=&quot;20307&quot; value=&quot;347&quot;/&gt;&lt;/object&gt;&lt;object type=&quot;3&quot; unique_id=&quot;78595&quot;&gt;&lt;property id=&quot;20148&quot; value=&quot;5&quot;/&gt;&lt;property id=&quot;20300&quot; value=&quot;Slide 12 - &amp;quot;Online Content Resources&amp;quot;&quot;/&gt;&lt;property id=&quot;20307&quot; value=&quot;348&quot;/&gt;&lt;/object&gt;&lt;object type=&quot;3&quot; unique_id=&quot;78596&quot;&gt;&lt;property id=&quot;20148&quot; value=&quot;5&quot;/&gt;&lt;property id=&quot;20300&quot; value=&quot;Slide 13 - &amp;quot;Online Content Resources&amp;quot;&quot;/&gt;&lt;property id=&quot;20307&quot; value=&quot;350&quot;/&gt;&lt;/object&gt;&lt;object type=&quot;3&quot; unique_id=&quot;78597&quot;&gt;&lt;property id=&quot;20148&quot; value=&quot;5&quot;/&gt;&lt;property id=&quot;20300&quot; value=&quot;Slide 14 - &amp;quot;Online Communication Resources&amp;quot;&quot;/&gt;&lt;property id=&quot;20307&quot; value=&quot;349&quot;/&gt;&lt;/object&gt;&lt;object type=&quot;3&quot; unique_id=&quot;78598&quot;&gt;&lt;property id=&quot;20148&quot; value=&quot;5&quot;/&gt;&lt;property id=&quot;20300&quot; value=&quot;Slide 15 - &amp;quot;Online Communication Resources&amp;quot;&quot;/&gt;&lt;property id=&quot;20307&quot; value=&quot;351&quot;/&gt;&lt;/object&gt;&lt;object type=&quot;3&quot; unique_id=&quot;78599&quot;&gt;&lt;property id=&quot;20148&quot; value=&quot;5&quot;/&gt;&lt;property id=&quot;20300&quot; value=&quot;Slide 18 - &amp;quot; Suggestions for Best Practice: Digital Resources &amp;quot;&quot;/&gt;&lt;property id=&quot;20307&quot; value=&quot;352&quot;/&gt;&lt;/object&gt;&lt;object type=&quot;3&quot; unique_id=&quot;78797&quot;&gt;&lt;property id=&quot;20148&quot; value=&quot;5&quot;/&gt;&lt;property id=&quot;20300&quot; value=&quot;Slide 16 - &amp;quot; Examples of Best Practice: Digital Resources &amp;quot;&quot;/&gt;&lt;property id=&quot;20307&quot; value=&quot;353&quot;/&gt;&lt;/object&gt;&lt;/object&gt;&lt;object type=&quot;8&quot; unique_id=&quot;10070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</TotalTime>
  <Words>334</Words>
  <Application>Microsoft Office PowerPoint</Application>
  <PresentationFormat>Diavoorstelling (4:3)</PresentationFormat>
  <Paragraphs>48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Arial</vt:lpstr>
      <vt:lpstr>ＭＳ Ｐゴシック</vt:lpstr>
      <vt:lpstr>Garamond</vt:lpstr>
      <vt:lpstr>Calibri</vt:lpstr>
      <vt:lpstr>Lucida Sans Unicode</vt:lpstr>
      <vt:lpstr>Minion Pro</vt:lpstr>
      <vt:lpstr>2_Concourse</vt:lpstr>
      <vt:lpstr>        Resources for Implementing the IFLA School Library Guidelines                                                                 </vt:lpstr>
      <vt:lpstr>Project Overview</vt:lpstr>
      <vt:lpstr>                 Project Modules</vt:lpstr>
      <vt:lpstr>Module Four – Digital Resources</vt:lpstr>
      <vt:lpstr>Introduction – Digital Resources of a School Library</vt:lpstr>
      <vt:lpstr>Best Websites </vt:lpstr>
      <vt:lpstr>Online Presentation Resources</vt:lpstr>
      <vt:lpstr>Online Presentation Resources</vt:lpstr>
      <vt:lpstr>Online Storytelling Resources</vt:lpstr>
      <vt:lpstr>Online Storytelling Resources</vt:lpstr>
      <vt:lpstr>Online Storytelling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BSLA Module 2:Attributes of an association</dc:title>
  <dc:creator>Angela</dc:creator>
  <cp:lastModifiedBy>albert boekhorst</cp:lastModifiedBy>
  <cp:revision>138</cp:revision>
  <dcterms:created xsi:type="dcterms:W3CDTF">2010-03-31T16:09:20Z</dcterms:created>
  <dcterms:modified xsi:type="dcterms:W3CDTF">2018-02-26T15:19:40Z</dcterms:modified>
</cp:coreProperties>
</file>